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6"/>
  </p:notesMasterIdLst>
  <p:handoutMasterIdLst>
    <p:handoutMasterId r:id="rId27"/>
  </p:handoutMasterIdLst>
  <p:sldIdLst>
    <p:sldId id="473" r:id="rId2"/>
    <p:sldId id="361" r:id="rId3"/>
    <p:sldId id="380" r:id="rId4"/>
    <p:sldId id="423" r:id="rId5"/>
    <p:sldId id="424" r:id="rId6"/>
    <p:sldId id="476" r:id="rId7"/>
    <p:sldId id="352" r:id="rId8"/>
    <p:sldId id="463" r:id="rId9"/>
    <p:sldId id="478" r:id="rId10"/>
    <p:sldId id="393" r:id="rId11"/>
    <p:sldId id="428" r:id="rId12"/>
    <p:sldId id="479" r:id="rId13"/>
    <p:sldId id="468" r:id="rId14"/>
    <p:sldId id="448" r:id="rId15"/>
    <p:sldId id="420" r:id="rId16"/>
    <p:sldId id="421" r:id="rId17"/>
    <p:sldId id="417" r:id="rId18"/>
    <p:sldId id="480" r:id="rId19"/>
    <p:sldId id="474" r:id="rId20"/>
    <p:sldId id="481" r:id="rId21"/>
    <p:sldId id="430" r:id="rId22"/>
    <p:sldId id="431" r:id="rId23"/>
    <p:sldId id="445" r:id="rId24"/>
    <p:sldId id="447" r:id="rId2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p15:clr>
            <a:srgbClr val="A4A3A4"/>
          </p15:clr>
        </p15:guide>
        <p15:guide id="2" pos="285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FF47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0"/>
    <p:restoredTop sz="94407"/>
  </p:normalViewPr>
  <p:slideViewPr>
    <p:cSldViewPr snapToGrid="0" snapToObjects="1">
      <p:cViewPr varScale="1">
        <p:scale>
          <a:sx n="123" d="100"/>
          <a:sy n="123" d="100"/>
        </p:scale>
        <p:origin x="1440" y="192"/>
      </p:cViewPr>
      <p:guideLst>
        <p:guide orient="horz" pos="2132"/>
        <p:guide pos="285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39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err="1"/>
              <a:t>Vragen</a:t>
            </a:r>
            <a:r>
              <a:rPr lang="en-GB" dirty="0"/>
              <a:t>  </a:t>
            </a:r>
            <a:r>
              <a:rPr lang="en-GB" dirty="0" err="1"/>
              <a:t>onderwijsontwikkeling</a:t>
            </a:r>
            <a:r>
              <a:rPr lang="en-GB" dirty="0"/>
              <a:t> </a:t>
            </a:r>
            <a:r>
              <a:rPr lang="en-GB" dirty="0" err="1"/>
              <a:t>en</a:t>
            </a:r>
            <a:r>
              <a:rPr lang="en-GB" dirty="0"/>
              <a:t> </a:t>
            </a:r>
            <a:r>
              <a:rPr lang="en-GB" dirty="0" err="1"/>
              <a:t>professionalisering</a:t>
            </a:r>
            <a:r>
              <a:rPr lang="en-GB" dirty="0"/>
              <a:t>  om </a:t>
            </a:r>
            <a:r>
              <a:rPr lang="en-GB" dirty="0" err="1"/>
              <a:t>gespreid</a:t>
            </a:r>
            <a:r>
              <a:rPr lang="en-GB" dirty="0"/>
              <a:t> </a:t>
            </a:r>
            <a:r>
              <a:rPr lang="en-GB" dirty="0" err="1"/>
              <a:t>leiderschap</a:t>
            </a:r>
            <a:r>
              <a:rPr lang="en-GB" dirty="0"/>
              <a:t>?</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nl-NL" dirty="0"/>
              <a:t>7 november 2019</a:t>
            </a:r>
            <a:endParaRPr lang="en-GB"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dirty="0" err="1"/>
              <a:t>Leergang</a:t>
            </a:r>
            <a:r>
              <a:rPr lang="en-GB" dirty="0"/>
              <a:t> </a:t>
            </a:r>
            <a:r>
              <a:rPr lang="en-GB" dirty="0" err="1"/>
              <a:t>Gedeeld</a:t>
            </a:r>
            <a:r>
              <a:rPr lang="en-GB" dirty="0"/>
              <a:t> </a:t>
            </a:r>
            <a:r>
              <a:rPr lang="en-GB" dirty="0" err="1"/>
              <a:t>Leiderschap</a:t>
            </a:r>
            <a:r>
              <a:rPr lang="en-GB" dirty="0"/>
              <a:t> </a:t>
            </a:r>
          </a:p>
          <a:p>
            <a:r>
              <a:rPr lang="en-GB" dirty="0" err="1"/>
              <a:t>Leraar</a:t>
            </a:r>
            <a:r>
              <a:rPr lang="en-GB" dirty="0"/>
              <a:t> Amsterdam</a:t>
            </a:r>
          </a:p>
          <a:p>
            <a:r>
              <a:rPr lang="en-GB" dirty="0"/>
              <a:t>Prof. dr. Joseph W.M. Kessels</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CF03CE-411F-0A4D-9988-73AC9441F550}" type="slidenum">
              <a:rPr lang="en-GB" smtClean="0"/>
              <a:t>‹nr.›</a:t>
            </a:fld>
            <a:endParaRPr lang="en-GB"/>
          </a:p>
        </p:txBody>
      </p:sp>
    </p:spTree>
    <p:extLst>
      <p:ext uri="{BB962C8B-B14F-4D97-AF65-F5344CB8AC3E}">
        <p14:creationId xmlns:p14="http://schemas.microsoft.com/office/powerpoint/2010/main" val="1587223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9062F-41A0-1444-B159-04C2075D9B1A}" type="datetimeFigureOut">
              <a:rPr lang="nl-NL" smtClean="0"/>
              <a:t>08-11-19</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CF365-04EA-C940-B727-5E45F5B9FDF5}" type="slidenum">
              <a:rPr lang="en-GB" smtClean="0"/>
              <a:t>‹nr.›</a:t>
            </a:fld>
            <a:endParaRPr lang="en-GB"/>
          </a:p>
        </p:txBody>
      </p:sp>
    </p:spTree>
    <p:extLst>
      <p:ext uri="{BB962C8B-B14F-4D97-AF65-F5344CB8AC3E}">
        <p14:creationId xmlns:p14="http://schemas.microsoft.com/office/powerpoint/2010/main" val="9790119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CBCF365-04EA-C940-B727-5E45F5B9FDF5}" type="slidenum">
              <a:rPr lang="en-GB" smtClean="0"/>
              <a:t>1</a:t>
            </a:fld>
            <a:endParaRPr lang="en-GB"/>
          </a:p>
        </p:txBody>
      </p:sp>
    </p:spTree>
    <p:extLst>
      <p:ext uri="{BB962C8B-B14F-4D97-AF65-F5344CB8AC3E}">
        <p14:creationId xmlns:p14="http://schemas.microsoft.com/office/powerpoint/2010/main" val="419870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50938" y="692150"/>
            <a:ext cx="4556125" cy="3416300"/>
          </a:xfrm>
        </p:spPr>
      </p:sp>
      <p:sp>
        <p:nvSpPr>
          <p:cNvPr id="3" name="Tijdelijke aanduiding voor notities 2"/>
          <p:cNvSpPr>
            <a:spLocks noGrp="1"/>
          </p:cNvSpPr>
          <p:nvPr>
            <p:ph type="body" idx="1"/>
          </p:nvPr>
        </p:nvSpPr>
        <p:spPr/>
        <p:txBody>
          <a:bodyPr>
            <a:normAutofit/>
          </a:bodyPr>
          <a:lstStyle/>
          <a:p>
            <a:endParaRPr lang="en-GB" sz="1600" dirty="0"/>
          </a:p>
        </p:txBody>
      </p:sp>
      <p:sp>
        <p:nvSpPr>
          <p:cNvPr id="4" name="Tijdelijke aanduiding voor koptekst 3"/>
          <p:cNvSpPr>
            <a:spLocks noGrp="1"/>
          </p:cNvSpPr>
          <p:nvPr>
            <p:ph type="hdr" sz="quarter" idx="10"/>
          </p:nvPr>
        </p:nvSpPr>
        <p:spPr/>
        <p:txBody>
          <a:bodyPr/>
          <a:lstStyle/>
          <a:p>
            <a:r>
              <a:rPr lang="nl-NL"/>
              <a:t>Knowledge Productivity</a:t>
            </a:r>
          </a:p>
        </p:txBody>
      </p:sp>
      <p:sp>
        <p:nvSpPr>
          <p:cNvPr id="5" name="Tijdelijke aanduiding voor datum 4"/>
          <p:cNvSpPr>
            <a:spLocks noGrp="1"/>
          </p:cNvSpPr>
          <p:nvPr>
            <p:ph type="dt" idx="11"/>
          </p:nvPr>
        </p:nvSpPr>
        <p:spPr/>
        <p:txBody>
          <a:bodyPr/>
          <a:lstStyle/>
          <a:p>
            <a:r>
              <a:rPr lang="nl-NL"/>
              <a:t>29-03-2010</a:t>
            </a:r>
          </a:p>
        </p:txBody>
      </p:sp>
      <p:sp>
        <p:nvSpPr>
          <p:cNvPr id="6" name="Tijdelijke aanduiding voor voettekst 5"/>
          <p:cNvSpPr>
            <a:spLocks noGrp="1"/>
          </p:cNvSpPr>
          <p:nvPr>
            <p:ph type="ftr" sz="quarter" idx="12"/>
          </p:nvPr>
        </p:nvSpPr>
        <p:spPr/>
        <p:txBody>
          <a:bodyPr/>
          <a:lstStyle/>
          <a:p>
            <a:r>
              <a:rPr lang="nl-NL"/>
              <a:t>Prof. dr. Joseph W.M. Kessels</a:t>
            </a:r>
          </a:p>
        </p:txBody>
      </p:sp>
      <p:sp>
        <p:nvSpPr>
          <p:cNvPr id="7" name="Tijdelijke aanduiding voor dianummer 6"/>
          <p:cNvSpPr>
            <a:spLocks noGrp="1"/>
          </p:cNvSpPr>
          <p:nvPr>
            <p:ph type="sldNum" sz="quarter" idx="13"/>
          </p:nvPr>
        </p:nvSpPr>
        <p:spPr/>
        <p:txBody>
          <a:bodyPr/>
          <a:lstStyle/>
          <a:p>
            <a:fld id="{5E0459C6-E7B8-844B-A563-677D08652826}" type="slidenum">
              <a:rPr lang="nl-NL" smtClean="0"/>
              <a:pPr/>
              <a:t>7</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EF34531-11CB-D64D-A6EE-8180E87C7E54}" type="slidenum">
              <a:rPr lang="en-GB" smtClean="0"/>
              <a:t>11</a:t>
            </a:fld>
            <a:endParaRPr lang="en-GB"/>
          </a:p>
        </p:txBody>
      </p:sp>
    </p:spTree>
    <p:extLst>
      <p:ext uri="{BB962C8B-B14F-4D97-AF65-F5344CB8AC3E}">
        <p14:creationId xmlns:p14="http://schemas.microsoft.com/office/powerpoint/2010/main" val="412189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noTextEdit="1"/>
          </p:cNvSpPr>
          <p:nvPr>
            <p:ph type="sldImg"/>
          </p:nvPr>
        </p:nvSpPr>
        <p:spPr>
          <a:xfrm>
            <a:off x="1143000" y="685800"/>
            <a:ext cx="4572000" cy="3429000"/>
          </a:xfrm>
          <a:ln/>
        </p:spPr>
      </p:sp>
      <p:sp>
        <p:nvSpPr>
          <p:cNvPr id="27650" name="Tijdelijke aanduiding voor notiti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atin typeface="Times New Roman" charset="0"/>
            </a:endParaRPr>
          </a:p>
        </p:txBody>
      </p:sp>
      <p:sp>
        <p:nvSpPr>
          <p:cNvPr id="27651"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a:defRPr sz="2400">
                <a:solidFill>
                  <a:schemeClr val="tx1"/>
                </a:solidFill>
                <a:latin typeface="Times New Roman" charset="0"/>
                <a:ea typeface="ＭＳ Ｐゴシック" charset="0"/>
                <a:cs typeface="ＭＳ Ｐゴシック" charset="0"/>
              </a:defRPr>
            </a:lvl1pPr>
            <a:lvl2pPr marL="742950" indent="-285750" defTabSz="922338">
              <a:defRPr sz="2400">
                <a:solidFill>
                  <a:schemeClr val="tx1"/>
                </a:solidFill>
                <a:latin typeface="Times New Roman" charset="0"/>
                <a:ea typeface="ＭＳ Ｐゴシック" charset="0"/>
              </a:defRPr>
            </a:lvl2pPr>
            <a:lvl3pPr marL="1143000" indent="-228600" defTabSz="922338">
              <a:defRPr sz="2400">
                <a:solidFill>
                  <a:schemeClr val="tx1"/>
                </a:solidFill>
                <a:latin typeface="Times New Roman" charset="0"/>
                <a:ea typeface="ＭＳ Ｐゴシック" charset="0"/>
              </a:defRPr>
            </a:lvl3pPr>
            <a:lvl4pPr marL="1600200" indent="-228600" defTabSz="922338">
              <a:defRPr sz="2400">
                <a:solidFill>
                  <a:schemeClr val="tx1"/>
                </a:solidFill>
                <a:latin typeface="Times New Roman" charset="0"/>
                <a:ea typeface="ＭＳ Ｐゴシック" charset="0"/>
              </a:defRPr>
            </a:lvl4pPr>
            <a:lvl5pPr marL="2057400" indent="-228600" defTabSz="922338">
              <a:defRPr sz="2400">
                <a:solidFill>
                  <a:schemeClr val="tx1"/>
                </a:solidFill>
                <a:latin typeface="Times New Roman"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Times New Roman" charset="0"/>
                <a:ea typeface="ＭＳ Ｐゴシック" charset="0"/>
              </a:defRPr>
            </a:lvl9pPr>
          </a:lstStyle>
          <a:p>
            <a:fld id="{D5E90546-47C2-664D-92B6-5869C58C8208}" type="slidenum">
              <a:rPr lang="en-GB" sz="1000"/>
              <a:pPr/>
              <a:t>23</a:t>
            </a:fld>
            <a:endParaRPr lang="en-GB" sz="1000"/>
          </a:p>
        </p:txBody>
      </p:sp>
    </p:spTree>
    <p:extLst>
      <p:ext uri="{BB962C8B-B14F-4D97-AF65-F5344CB8AC3E}">
        <p14:creationId xmlns:p14="http://schemas.microsoft.com/office/powerpoint/2010/main" val="66960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B1C72-BE18-E14A-8D0F-D400B62BD120}"/>
              </a:ext>
            </a:extLst>
          </p:cNvPr>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a:extLst>
              <a:ext uri="{FF2B5EF4-FFF2-40B4-BE49-F238E27FC236}">
                <a16:creationId xmlns:a16="http://schemas.microsoft.com/office/drawing/2014/main" id="{E01C8F49-AD57-0D43-946B-B62B0937D61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F1AE63AE-C410-A94D-9953-0749B29CBEF6}"/>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5" name="Tijdelijke aanduiding voor voettekst 4">
            <a:extLst>
              <a:ext uri="{FF2B5EF4-FFF2-40B4-BE49-F238E27FC236}">
                <a16:creationId xmlns:a16="http://schemas.microsoft.com/office/drawing/2014/main" id="{47117E22-319C-D244-B246-A6BA954AB2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3D9304-8C24-D843-AE57-74EA8957ED19}"/>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309530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C13C4-4279-314C-BBEF-818B321B07FD}"/>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46610D45-9D9F-5448-938D-547F00D0204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FF1BCB-0498-5249-84F0-49E096C9A937}"/>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5" name="Tijdelijke aanduiding voor voettekst 4">
            <a:extLst>
              <a:ext uri="{FF2B5EF4-FFF2-40B4-BE49-F238E27FC236}">
                <a16:creationId xmlns:a16="http://schemas.microsoft.com/office/drawing/2014/main" id="{F4316589-28FB-DD49-A2B5-33DE7EEF17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5385FB-665E-344B-B740-58E51CC56656}"/>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187456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C2953F-7B4E-6344-9917-621EC208144C}"/>
              </a:ext>
            </a:extLst>
          </p:cNvPr>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367502C1-9943-984A-8E32-D9E9170F02AD}"/>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7F253D-8282-9D4F-8F60-3D8B4F44E8BF}"/>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5" name="Tijdelijke aanduiding voor voettekst 4">
            <a:extLst>
              <a:ext uri="{FF2B5EF4-FFF2-40B4-BE49-F238E27FC236}">
                <a16:creationId xmlns:a16="http://schemas.microsoft.com/office/drawing/2014/main" id="{9BB059A0-14D1-534F-8A82-454824F967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7420C2-7867-0144-97C6-B84E826A6E6A}"/>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339560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Titelstijl van model bewerken</a:t>
            </a:r>
            <a:endParaRPr lang="en-GB"/>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4648200" y="1981200"/>
            <a:ext cx="3810000" cy="41148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a:xfrm>
            <a:off x="685800" y="6248400"/>
            <a:ext cx="1905000" cy="457200"/>
          </a:xfrm>
        </p:spPr>
        <p:txBody>
          <a:bodyPr/>
          <a:lstStyle>
            <a:lvl1pPr>
              <a:defRPr smtClean="0"/>
            </a:lvl1pPr>
          </a:lstStyle>
          <a:p>
            <a:pPr>
              <a:defRPr/>
            </a:pPr>
            <a:fld id="{9A720564-5F88-F547-AB6D-22D147A88A28}" type="datetime1">
              <a:rPr lang="nl-NL" smtClean="0"/>
              <a:pPr>
                <a:defRPr/>
              </a:pPr>
              <a:t>08-11-19</a:t>
            </a:fld>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smtClean="0"/>
            </a:lvl1pPr>
          </a:lstStyle>
          <a:p>
            <a:pPr>
              <a:defRPr/>
            </a:pPr>
            <a:fld id="{C9D4C940-742A-5C42-AFFD-A8DC6658C78E}" type="slidenum">
              <a:rPr lang="nl-NL"/>
              <a:pPr>
                <a:defRPr/>
              </a:pPr>
              <a:t>‹nr.›</a:t>
            </a:fld>
            <a:endParaRPr lang="nl-NL"/>
          </a:p>
        </p:txBody>
      </p:sp>
    </p:spTree>
    <p:extLst>
      <p:ext uri="{BB962C8B-B14F-4D97-AF65-F5344CB8AC3E}">
        <p14:creationId xmlns:p14="http://schemas.microsoft.com/office/powerpoint/2010/main" val="311146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nhoud">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685800" y="609600"/>
            <a:ext cx="7772400" cy="54864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8"/>
          <p:cNvSpPr>
            <a:spLocks noGrp="1" noChangeArrowheads="1"/>
          </p:cNvSpPr>
          <p:nvPr>
            <p:ph type="dt" sz="half" idx="10"/>
          </p:nvPr>
        </p:nvSpPr>
        <p:spPr/>
        <p:txBody>
          <a:bodyPr/>
          <a:lstStyle>
            <a:lvl1pPr>
              <a:defRPr/>
            </a:lvl1pPr>
          </a:lstStyle>
          <a:p>
            <a:pPr>
              <a:defRPr/>
            </a:pPr>
            <a:endParaRPr lang="nl-NL"/>
          </a:p>
        </p:txBody>
      </p:sp>
      <p:sp>
        <p:nvSpPr>
          <p:cNvPr id="4" name="Rectangle 9"/>
          <p:cNvSpPr>
            <a:spLocks noGrp="1" noChangeArrowheads="1"/>
          </p:cNvSpPr>
          <p:nvPr>
            <p:ph type="ftr" sz="quarter" idx="11"/>
          </p:nvPr>
        </p:nvSpPr>
        <p:spPr/>
        <p:txBody>
          <a:bodyPr/>
          <a:lstStyle>
            <a:lvl1pPr>
              <a:defRPr/>
            </a:lvl1pPr>
          </a:lstStyle>
          <a:p>
            <a:pPr>
              <a:defRPr/>
            </a:pPr>
            <a:endParaRPr lang="nl-NL"/>
          </a:p>
        </p:txBody>
      </p:sp>
      <p:sp>
        <p:nvSpPr>
          <p:cNvPr id="5" name="Rectangle 10"/>
          <p:cNvSpPr>
            <a:spLocks noGrp="1" noChangeArrowheads="1"/>
          </p:cNvSpPr>
          <p:nvPr>
            <p:ph type="sldNum" sz="quarter" idx="12"/>
          </p:nvPr>
        </p:nvSpPr>
        <p:spPr/>
        <p:txBody>
          <a:bodyPr/>
          <a:lstStyle>
            <a:lvl1pPr>
              <a:defRPr/>
            </a:lvl1pPr>
          </a:lstStyle>
          <a:p>
            <a:fld id="{8B97BDE6-EF71-F340-B3CC-0DCF1247BAF3}" type="slidenum">
              <a:rPr lang="nl-NL" altLang="x-none"/>
              <a:pPr/>
              <a:t>‹nr.›</a:t>
            </a:fld>
            <a:endParaRPr lang="nl-NL" altLang="x-none"/>
          </a:p>
        </p:txBody>
      </p:sp>
    </p:spTree>
    <p:extLst>
      <p:ext uri="{BB962C8B-B14F-4D97-AF65-F5344CB8AC3E}">
        <p14:creationId xmlns:p14="http://schemas.microsoft.com/office/powerpoint/2010/main" val="11612055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C90E8-3493-A944-B08E-2E85A83E8626}"/>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1E361A4A-E4FC-9649-908B-C88114695B6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2C898D-21D6-D444-8169-ED547C8FE105}"/>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5" name="Tijdelijke aanduiding voor voettekst 4">
            <a:extLst>
              <a:ext uri="{FF2B5EF4-FFF2-40B4-BE49-F238E27FC236}">
                <a16:creationId xmlns:a16="http://schemas.microsoft.com/office/drawing/2014/main" id="{636365FF-991B-714C-80E7-6C4A9D368D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F910EC-F7E9-C546-B62D-BF3AD3188D1E}"/>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378401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D93E4-E264-7941-A551-FF0DF2A30247}"/>
              </a:ext>
            </a:extLst>
          </p:cNvPr>
          <p:cNvSpPr>
            <a:spLocks noGrp="1"/>
          </p:cNvSpPr>
          <p:nvPr>
            <p:ph type="title"/>
          </p:nvPr>
        </p:nvSpPr>
        <p:spPr>
          <a:xfrm>
            <a:off x="623888" y="1709739"/>
            <a:ext cx="7886700" cy="2852737"/>
          </a:xfrm>
        </p:spPr>
        <p:txBody>
          <a:bodyPr anchor="b"/>
          <a:lstStyle>
            <a:lvl1pPr>
              <a:defRPr sz="4500"/>
            </a:lvl1pPr>
          </a:lstStyle>
          <a:p>
            <a:r>
              <a:rPr lang="nl-NL"/>
              <a:t>Klik om de stijl te bewerken</a:t>
            </a:r>
          </a:p>
        </p:txBody>
      </p:sp>
      <p:sp>
        <p:nvSpPr>
          <p:cNvPr id="3" name="Tijdelijke aanduiding voor tekst 2">
            <a:extLst>
              <a:ext uri="{FF2B5EF4-FFF2-40B4-BE49-F238E27FC236}">
                <a16:creationId xmlns:a16="http://schemas.microsoft.com/office/drawing/2014/main" id="{C8565E1C-FD1F-8D43-AA81-F3E5F869D80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8688F427-C70D-E54C-A731-C6350F292711}"/>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5" name="Tijdelijke aanduiding voor voettekst 4">
            <a:extLst>
              <a:ext uri="{FF2B5EF4-FFF2-40B4-BE49-F238E27FC236}">
                <a16:creationId xmlns:a16="http://schemas.microsoft.com/office/drawing/2014/main" id="{D7AFB288-24F1-5F4C-B2B3-48EA4AF2D6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946E5F-0962-324C-835E-794FDF6B0AC4}"/>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334495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F478D-76F5-2D48-8BE7-B4B44DC551CB}"/>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102D8DEC-F78D-4D49-9B1E-329A55B91BC5}"/>
              </a:ext>
            </a:extLst>
          </p:cNvPr>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AF221D0-1414-AF41-8F25-6E1453BCB58F}"/>
              </a:ext>
            </a:extLst>
          </p:cNvPr>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81E653D-1A5C-554F-92B9-6CBC4150176C}"/>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6" name="Tijdelijke aanduiding voor voettekst 5">
            <a:extLst>
              <a:ext uri="{FF2B5EF4-FFF2-40B4-BE49-F238E27FC236}">
                <a16:creationId xmlns:a16="http://schemas.microsoft.com/office/drawing/2014/main" id="{370D39B6-BE7C-7046-8584-4F4A19FF66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7F5009D-9CA1-E545-B40C-BA624DDFD815}"/>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31122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7619A-CD16-914C-8DDF-CE6582024769}"/>
              </a:ext>
            </a:extLst>
          </p:cNvPr>
          <p:cNvSpPr>
            <a:spLocks noGrp="1"/>
          </p:cNvSpPr>
          <p:nvPr>
            <p:ph type="title"/>
          </p:nvPr>
        </p:nvSpPr>
        <p:spPr>
          <a:xfrm>
            <a:off x="629841" y="365126"/>
            <a:ext cx="78867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BFE8B339-3ADD-D542-AC7F-554E6BBEBF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C624BCC-9DED-444E-B44D-891D2CE99DE3}"/>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77B66C2-64B8-D947-9F11-E6F0C5009AD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DC40A971-CFFA-EF43-B54D-0CFCD0582E92}"/>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DBD20B9-B4A0-E342-9C0B-FD429309060C}"/>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8" name="Tijdelijke aanduiding voor voettekst 7">
            <a:extLst>
              <a:ext uri="{FF2B5EF4-FFF2-40B4-BE49-F238E27FC236}">
                <a16:creationId xmlns:a16="http://schemas.microsoft.com/office/drawing/2014/main" id="{1508C15A-5AE3-8842-8B42-989DF63403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6CDC60-EF21-BE41-B33A-50807EB19607}"/>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174885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BEC27-3449-1745-84C9-1C8FA0BDC182}"/>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CA783907-25BA-1F41-9DEE-AB6FA701E4EA}"/>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4" name="Tijdelijke aanduiding voor voettekst 3">
            <a:extLst>
              <a:ext uri="{FF2B5EF4-FFF2-40B4-BE49-F238E27FC236}">
                <a16:creationId xmlns:a16="http://schemas.microsoft.com/office/drawing/2014/main" id="{DA2821AA-EF0E-0A47-8458-3285464BAFB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8357331-7C10-2342-A8FF-14B0EC34A21E}"/>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188492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D07FC0E-DA2C-4D40-AD2A-C6BA3F860489}"/>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3" name="Tijdelijke aanduiding voor voettekst 2">
            <a:extLst>
              <a:ext uri="{FF2B5EF4-FFF2-40B4-BE49-F238E27FC236}">
                <a16:creationId xmlns:a16="http://schemas.microsoft.com/office/drawing/2014/main" id="{FDF6F6B2-42C7-8B4C-B6D4-EDA5E5D4205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0854617-D26B-2F47-94BA-33D00F2D99EB}"/>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390483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5082E-1E11-3845-BDD3-510B34C0606F}"/>
              </a:ext>
            </a:extLst>
          </p:cNvPr>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inhoud 2">
            <a:extLst>
              <a:ext uri="{FF2B5EF4-FFF2-40B4-BE49-F238E27FC236}">
                <a16:creationId xmlns:a16="http://schemas.microsoft.com/office/drawing/2014/main" id="{6917D101-5A86-A041-AC00-E9284932563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53B39EF-AA07-9D4E-80FD-525D0335F7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A395D4D-0B14-F64A-8358-50E82222019F}"/>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6" name="Tijdelijke aanduiding voor voettekst 5">
            <a:extLst>
              <a:ext uri="{FF2B5EF4-FFF2-40B4-BE49-F238E27FC236}">
                <a16:creationId xmlns:a16="http://schemas.microsoft.com/office/drawing/2014/main" id="{E3419808-BAF5-0D4A-824C-E591082E8F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C9C668F-A0C6-1B43-8816-62367EF76286}"/>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204943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66E69-B510-E845-9599-BEDDCD5E176F}"/>
              </a:ext>
            </a:extLst>
          </p:cNvPr>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afbeelding 2">
            <a:extLst>
              <a:ext uri="{FF2B5EF4-FFF2-40B4-BE49-F238E27FC236}">
                <a16:creationId xmlns:a16="http://schemas.microsoft.com/office/drawing/2014/main" id="{46B4BE6A-7311-5D40-8EB2-167389FBCB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ED4EB722-CD57-1D46-B2B4-6F375A1CF1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1F19929-19C5-AC48-B4F9-BE2B74D3AD8F}"/>
              </a:ext>
            </a:extLst>
          </p:cNvPr>
          <p:cNvSpPr>
            <a:spLocks noGrp="1"/>
          </p:cNvSpPr>
          <p:nvPr>
            <p:ph type="dt" sz="half" idx="10"/>
          </p:nvPr>
        </p:nvSpPr>
        <p:spPr/>
        <p:txBody>
          <a:bodyPr/>
          <a:lstStyle/>
          <a:p>
            <a:fld id="{2A7E4E4D-8B6B-B84F-B99C-7B6BF90886D1}" type="datetimeFigureOut">
              <a:rPr lang="nl-NL" smtClean="0"/>
              <a:t>08-11-19</a:t>
            </a:fld>
            <a:endParaRPr lang="nl-NL"/>
          </a:p>
        </p:txBody>
      </p:sp>
      <p:sp>
        <p:nvSpPr>
          <p:cNvPr id="6" name="Tijdelijke aanduiding voor voettekst 5">
            <a:extLst>
              <a:ext uri="{FF2B5EF4-FFF2-40B4-BE49-F238E27FC236}">
                <a16:creationId xmlns:a16="http://schemas.microsoft.com/office/drawing/2014/main" id="{651B0E4D-7AF9-2B42-8D9A-B032FE7DFF9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81A97E-29B6-1E4E-8C4C-1EE9CC3B5727}"/>
              </a:ext>
            </a:extLst>
          </p:cNvPr>
          <p:cNvSpPr>
            <a:spLocks noGrp="1"/>
          </p:cNvSpPr>
          <p:nvPr>
            <p:ph type="sldNum" sz="quarter" idx="12"/>
          </p:nvPr>
        </p:nvSpPr>
        <p:spPr/>
        <p:txBody>
          <a:bodyPr/>
          <a:lstStyle/>
          <a:p>
            <a:fld id="{95CD0C75-E77D-C642-B522-345C4A5C2619}" type="slidenum">
              <a:rPr lang="nl-NL" smtClean="0"/>
              <a:t>‹nr.›</a:t>
            </a:fld>
            <a:endParaRPr lang="nl-NL"/>
          </a:p>
        </p:txBody>
      </p:sp>
    </p:spTree>
    <p:extLst>
      <p:ext uri="{BB962C8B-B14F-4D97-AF65-F5344CB8AC3E}">
        <p14:creationId xmlns:p14="http://schemas.microsoft.com/office/powerpoint/2010/main" val="42874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9477FBF-B0C5-464E-95A5-8BF8A46E04C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AE9DC6C5-BF4F-9E4F-82FC-21C65FF844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0B051C-8575-2241-98F3-8F2B6D480D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7E4E4D-8B6B-B84F-B99C-7B6BF90886D1}" type="datetimeFigureOut">
              <a:rPr lang="nl-NL" smtClean="0"/>
              <a:t>08-11-19</a:t>
            </a:fld>
            <a:endParaRPr lang="nl-NL"/>
          </a:p>
        </p:txBody>
      </p:sp>
      <p:sp>
        <p:nvSpPr>
          <p:cNvPr id="5" name="Tijdelijke aanduiding voor voettekst 4">
            <a:extLst>
              <a:ext uri="{FF2B5EF4-FFF2-40B4-BE49-F238E27FC236}">
                <a16:creationId xmlns:a16="http://schemas.microsoft.com/office/drawing/2014/main" id="{1859263C-C016-994E-A52C-E03AC455161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5E5D463-F877-A94C-A61D-ECF12DA3411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CD0C75-E77D-C642-B522-345C4A5C2619}" type="slidenum">
              <a:rPr lang="nl-NL" smtClean="0"/>
              <a:t>‹nr.›</a:t>
            </a:fld>
            <a:endParaRPr lang="nl-NL"/>
          </a:p>
        </p:txBody>
      </p:sp>
    </p:spTree>
    <p:extLst>
      <p:ext uri="{BB962C8B-B14F-4D97-AF65-F5344CB8AC3E}">
        <p14:creationId xmlns:p14="http://schemas.microsoft.com/office/powerpoint/2010/main" val="23710559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josephkessels.com/bibliotheek/2017/kessels-jwm-troost-i-2017-gespreid-leiderschap-en-leercultuur-de-fil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josephkessels.com/bibliotheek/2015/kessels-jwm-2015-de-vele-verschijningen-van-leiderschap-leiderschapsontwikkeling-18" TargetMode="External"/><Relationship Id="rId2" Type="http://schemas.openxmlformats.org/officeDocument/2006/relationships/hyperlink" Target="http://www.josephkessels.com/bibliotheek" TargetMode="External"/><Relationship Id="rId1" Type="http://schemas.openxmlformats.org/officeDocument/2006/relationships/slideLayout" Target="../slideLayouts/slideLayout2.xml"/><Relationship Id="rId5" Type="http://schemas.openxmlformats.org/officeDocument/2006/relationships/hyperlink" Target="mailto:Joseph@josephkessels.com" TargetMode="External"/><Relationship Id="rId4" Type="http://schemas.openxmlformats.org/officeDocument/2006/relationships/hyperlink" Target="http://josephkessels.com/bibliotheek/2012/professionele-ruimte-en-gespreid-leiderschap-2012-hulsbos-f-andersen-i-kessels-j"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125755" y="4226211"/>
            <a:ext cx="4821176" cy="1107996"/>
          </a:xfrm>
          <a:prstGeom prst="rect">
            <a:avLst/>
          </a:prstGeom>
          <a:noFill/>
        </p:spPr>
        <p:txBody>
          <a:bodyPr wrap="square" rtlCol="0">
            <a:spAutoFit/>
          </a:bodyPr>
          <a:lstStyle/>
          <a:p>
            <a:pPr algn="r"/>
            <a:r>
              <a:rPr lang="en-GB" sz="2400" dirty="0" err="1">
                <a:solidFill>
                  <a:srgbClr val="BD332D"/>
                </a:solidFill>
              </a:rPr>
              <a:t>Leergang</a:t>
            </a:r>
            <a:r>
              <a:rPr lang="en-GB" sz="2400" dirty="0">
                <a:solidFill>
                  <a:srgbClr val="BD332D"/>
                </a:solidFill>
              </a:rPr>
              <a:t> </a:t>
            </a:r>
            <a:r>
              <a:rPr lang="en-GB" sz="2400" dirty="0" err="1">
                <a:solidFill>
                  <a:srgbClr val="BD332D"/>
                </a:solidFill>
              </a:rPr>
              <a:t>Gedeeld</a:t>
            </a:r>
            <a:r>
              <a:rPr lang="en-GB" sz="2400" dirty="0">
                <a:solidFill>
                  <a:srgbClr val="BD332D"/>
                </a:solidFill>
              </a:rPr>
              <a:t> </a:t>
            </a:r>
            <a:r>
              <a:rPr lang="en-GB" sz="2400" dirty="0" err="1">
                <a:solidFill>
                  <a:srgbClr val="BD332D"/>
                </a:solidFill>
              </a:rPr>
              <a:t>Leiderschap</a:t>
            </a:r>
            <a:endParaRPr lang="en-GB" sz="2400" dirty="0">
              <a:solidFill>
                <a:srgbClr val="BD332D"/>
              </a:solidFill>
            </a:endParaRPr>
          </a:p>
          <a:p>
            <a:pPr algn="r"/>
            <a:r>
              <a:rPr lang="en-GB" sz="2400" dirty="0">
                <a:solidFill>
                  <a:srgbClr val="FFC000"/>
                </a:solidFill>
              </a:rPr>
              <a:t>Prof. dr. Joseph Kessels  </a:t>
            </a:r>
          </a:p>
          <a:p>
            <a:pPr algn="r"/>
            <a:r>
              <a:rPr lang="en-GB" dirty="0">
                <a:solidFill>
                  <a:schemeClr val="accent5"/>
                </a:solidFill>
              </a:rPr>
              <a:t>7 </a:t>
            </a:r>
            <a:r>
              <a:rPr lang="en-GB" dirty="0" err="1">
                <a:solidFill>
                  <a:schemeClr val="accent5"/>
                </a:solidFill>
              </a:rPr>
              <a:t>november</a:t>
            </a:r>
            <a:r>
              <a:rPr lang="en-GB" dirty="0">
                <a:solidFill>
                  <a:schemeClr val="accent5"/>
                </a:solidFill>
              </a:rPr>
              <a:t> 2019 </a:t>
            </a:r>
            <a:endParaRPr lang="en-GB" sz="2100" dirty="0">
              <a:solidFill>
                <a:schemeClr val="accent5"/>
              </a:solidFill>
            </a:endParaRPr>
          </a:p>
        </p:txBody>
      </p:sp>
      <p:pic>
        <p:nvPicPr>
          <p:cNvPr id="6" name="Picture 2" descr="Rubens Water Aarde">
            <a:extLst>
              <a:ext uri="{FF2B5EF4-FFF2-40B4-BE49-F238E27FC236}">
                <a16:creationId xmlns:a16="http://schemas.microsoft.com/office/drawing/2014/main" id="{294CA66E-61E0-1D47-8180-3DDA2F019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864499"/>
            <a:ext cx="4182399" cy="5136251"/>
          </a:xfrm>
          <a:prstGeom prst="rect">
            <a:avLst/>
          </a:prstGeom>
          <a:noFill/>
        </p:spPr>
      </p:pic>
      <p:sp>
        <p:nvSpPr>
          <p:cNvPr id="8" name="Title 4">
            <a:extLst>
              <a:ext uri="{FF2B5EF4-FFF2-40B4-BE49-F238E27FC236}">
                <a16:creationId xmlns:a16="http://schemas.microsoft.com/office/drawing/2014/main" id="{7EC77D4F-24A0-0541-A9BC-B8651E106AF0}"/>
              </a:ext>
            </a:extLst>
          </p:cNvPr>
          <p:cNvSpPr txBox="1">
            <a:spLocks/>
          </p:cNvSpPr>
          <p:nvPr/>
        </p:nvSpPr>
        <p:spPr>
          <a:xfrm>
            <a:off x="4182399" y="1192149"/>
            <a:ext cx="4821176" cy="857250"/>
          </a:xfrm>
          <a:prstGeom prst="rect">
            <a:avLst/>
          </a:prstGeom>
        </p:spPr>
        <p:txBody>
          <a:bodyPr/>
          <a:lstStyle>
            <a:lvl1pPr algn="l" rtl="0" eaLnBrk="0" fontAlgn="base" hangingPunct="0">
              <a:spcBef>
                <a:spcPct val="0"/>
              </a:spcBef>
              <a:spcAft>
                <a:spcPct val="0"/>
              </a:spcAft>
              <a:defRPr sz="1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1600" b="1">
                <a:solidFill>
                  <a:schemeClr val="bg1"/>
                </a:solidFill>
                <a:latin typeface="Arial" pitchFamily="-84" charset="0"/>
                <a:ea typeface="ＭＳ Ｐゴシック" charset="0"/>
                <a:cs typeface="ＭＳ Ｐゴシック" charset="0"/>
              </a:defRPr>
            </a:lvl2pPr>
            <a:lvl3pPr algn="l" rtl="0" eaLnBrk="0" fontAlgn="base" hangingPunct="0">
              <a:spcBef>
                <a:spcPct val="0"/>
              </a:spcBef>
              <a:spcAft>
                <a:spcPct val="0"/>
              </a:spcAft>
              <a:defRPr sz="1600" b="1">
                <a:solidFill>
                  <a:schemeClr val="bg1"/>
                </a:solidFill>
                <a:latin typeface="Arial" pitchFamily="-84" charset="0"/>
                <a:ea typeface="ＭＳ Ｐゴシック" charset="0"/>
                <a:cs typeface="ＭＳ Ｐゴシック" charset="0"/>
              </a:defRPr>
            </a:lvl3pPr>
            <a:lvl4pPr algn="l" rtl="0" eaLnBrk="0" fontAlgn="base" hangingPunct="0">
              <a:spcBef>
                <a:spcPct val="0"/>
              </a:spcBef>
              <a:spcAft>
                <a:spcPct val="0"/>
              </a:spcAft>
              <a:defRPr sz="1600" b="1">
                <a:solidFill>
                  <a:schemeClr val="bg1"/>
                </a:solidFill>
                <a:latin typeface="Arial" pitchFamily="-84" charset="0"/>
                <a:ea typeface="ＭＳ Ｐゴシック" charset="0"/>
                <a:cs typeface="ＭＳ Ｐゴシック" charset="0"/>
              </a:defRPr>
            </a:lvl4pPr>
            <a:lvl5pPr algn="l" rtl="0" eaLnBrk="0" fontAlgn="base" hangingPunct="0">
              <a:spcBef>
                <a:spcPct val="0"/>
              </a:spcBef>
              <a:spcAft>
                <a:spcPct val="0"/>
              </a:spcAft>
              <a:defRPr sz="1600" b="1">
                <a:solidFill>
                  <a:schemeClr val="bg1"/>
                </a:solidFill>
                <a:latin typeface="Arial" pitchFamily="-84" charset="0"/>
                <a:ea typeface="ＭＳ Ｐゴシック" charset="0"/>
                <a:cs typeface="ＭＳ Ｐゴシック" charset="0"/>
              </a:defRPr>
            </a:lvl5pPr>
            <a:lvl6pPr marL="457200" algn="l" rtl="0" eaLnBrk="1" fontAlgn="base" hangingPunct="1">
              <a:spcBef>
                <a:spcPct val="0"/>
              </a:spcBef>
              <a:spcAft>
                <a:spcPct val="0"/>
              </a:spcAft>
              <a:defRPr sz="1600" b="1">
                <a:solidFill>
                  <a:schemeClr val="bg1"/>
                </a:solidFill>
                <a:latin typeface="Arial" pitchFamily="-84" charset="0"/>
              </a:defRPr>
            </a:lvl6pPr>
            <a:lvl7pPr marL="914400" algn="l" rtl="0" eaLnBrk="1" fontAlgn="base" hangingPunct="1">
              <a:spcBef>
                <a:spcPct val="0"/>
              </a:spcBef>
              <a:spcAft>
                <a:spcPct val="0"/>
              </a:spcAft>
              <a:defRPr sz="1600" b="1">
                <a:solidFill>
                  <a:schemeClr val="bg1"/>
                </a:solidFill>
                <a:latin typeface="Arial" pitchFamily="-84" charset="0"/>
              </a:defRPr>
            </a:lvl7pPr>
            <a:lvl8pPr marL="1371600" algn="l" rtl="0" eaLnBrk="1" fontAlgn="base" hangingPunct="1">
              <a:spcBef>
                <a:spcPct val="0"/>
              </a:spcBef>
              <a:spcAft>
                <a:spcPct val="0"/>
              </a:spcAft>
              <a:defRPr sz="1600" b="1">
                <a:solidFill>
                  <a:schemeClr val="bg1"/>
                </a:solidFill>
                <a:latin typeface="Arial" pitchFamily="-84" charset="0"/>
              </a:defRPr>
            </a:lvl8pPr>
            <a:lvl9pPr marL="1828800" algn="l" rtl="0" eaLnBrk="1" fontAlgn="base" hangingPunct="1">
              <a:spcBef>
                <a:spcPct val="0"/>
              </a:spcBef>
              <a:spcAft>
                <a:spcPct val="0"/>
              </a:spcAft>
              <a:defRPr sz="1600" b="1">
                <a:solidFill>
                  <a:schemeClr val="bg1"/>
                </a:solidFill>
                <a:latin typeface="Arial" pitchFamily="-84" charset="0"/>
              </a:defRPr>
            </a:lvl9pPr>
          </a:lstStyle>
          <a:p>
            <a:pPr algn="r" eaLnBrk="1" hangingPunct="1">
              <a:defRPr/>
            </a:pPr>
            <a:endParaRPr lang="nl-NL" sz="3600" dirty="0">
              <a:solidFill>
                <a:schemeClr val="tx1"/>
              </a:solidFill>
              <a:effectLst>
                <a:glow rad="254000">
                  <a:schemeClr val="accent1">
                    <a:satMod val="175000"/>
                    <a:alpha val="35000"/>
                  </a:schemeClr>
                </a:glow>
              </a:effectLst>
            </a:endParaRPr>
          </a:p>
        </p:txBody>
      </p:sp>
      <p:sp>
        <p:nvSpPr>
          <p:cNvPr id="9" name="Tekstvak 8">
            <a:extLst>
              <a:ext uri="{FF2B5EF4-FFF2-40B4-BE49-F238E27FC236}">
                <a16:creationId xmlns:a16="http://schemas.microsoft.com/office/drawing/2014/main" id="{D0C318EF-EF90-7F4A-A357-E1E51B154564}"/>
              </a:ext>
            </a:extLst>
          </p:cNvPr>
          <p:cNvSpPr txBox="1"/>
          <p:nvPr/>
        </p:nvSpPr>
        <p:spPr>
          <a:xfrm>
            <a:off x="3917731" y="1272536"/>
            <a:ext cx="5029200" cy="2862322"/>
          </a:xfrm>
          <a:prstGeom prst="rect">
            <a:avLst/>
          </a:prstGeom>
          <a:noFill/>
        </p:spPr>
        <p:txBody>
          <a:bodyPr wrap="square" rtlCol="0">
            <a:spAutoFit/>
          </a:bodyPr>
          <a:lstStyle/>
          <a:p>
            <a:pPr algn="r"/>
            <a:r>
              <a:rPr lang="nl-NL" sz="3600" b="1" dirty="0"/>
              <a:t>Vragen onderwijsontwikkeling en professionalisering om </a:t>
            </a:r>
          </a:p>
          <a:p>
            <a:pPr algn="r"/>
            <a:r>
              <a:rPr lang="nl-NL" sz="3600" b="1" dirty="0"/>
              <a:t>gespreid leiderschap?</a:t>
            </a:r>
            <a:r>
              <a:rPr lang="nl-NL" sz="3600" dirty="0"/>
              <a:t> </a:t>
            </a:r>
          </a:p>
        </p:txBody>
      </p:sp>
      <p:pic>
        <p:nvPicPr>
          <p:cNvPr id="3" name="Afbeelding 2">
            <a:extLst>
              <a:ext uri="{FF2B5EF4-FFF2-40B4-BE49-F238E27FC236}">
                <a16:creationId xmlns:a16="http://schemas.microsoft.com/office/drawing/2014/main" id="{E0D5F0FC-D73F-2B4F-B55D-062A4A032B9C}"/>
              </a:ext>
            </a:extLst>
          </p:cNvPr>
          <p:cNvPicPr>
            <a:picLocks noChangeAspect="1"/>
          </p:cNvPicPr>
          <p:nvPr/>
        </p:nvPicPr>
        <p:blipFill>
          <a:blip r:embed="rId4"/>
          <a:stretch>
            <a:fillRect/>
          </a:stretch>
        </p:blipFill>
        <p:spPr>
          <a:xfrm>
            <a:off x="6941204" y="5417954"/>
            <a:ext cx="2005727" cy="561604"/>
          </a:xfrm>
          <a:prstGeom prst="rect">
            <a:avLst/>
          </a:prstGeom>
        </p:spPr>
      </p:pic>
    </p:spTree>
    <p:extLst>
      <p:ext uri="{BB962C8B-B14F-4D97-AF65-F5344CB8AC3E}">
        <p14:creationId xmlns:p14="http://schemas.microsoft.com/office/powerpoint/2010/main" val="59140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3000"/>
                                        <p:tgtEl>
                                          <p:spTgt spid="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3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a:xfrm>
            <a:off x="171450" y="4159428"/>
            <a:ext cx="1813991" cy="1355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Inspirerend motiveren</a:t>
            </a:r>
          </a:p>
        </p:txBody>
      </p:sp>
      <p:sp>
        <p:nvSpPr>
          <p:cNvPr id="3" name="Afgeronde rechthoek 2"/>
          <p:cNvSpPr/>
          <p:nvPr/>
        </p:nvSpPr>
        <p:spPr>
          <a:xfrm>
            <a:off x="2271713" y="4177889"/>
            <a:ext cx="2146205" cy="1337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Intellectueel stimuleren</a:t>
            </a:r>
          </a:p>
        </p:txBody>
      </p:sp>
      <p:sp>
        <p:nvSpPr>
          <p:cNvPr id="4" name="Afgeronde rechthoek 3"/>
          <p:cNvSpPr/>
          <p:nvPr/>
        </p:nvSpPr>
        <p:spPr>
          <a:xfrm>
            <a:off x="4572001" y="4147549"/>
            <a:ext cx="2143124" cy="1367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Individuele betrokkenheid</a:t>
            </a:r>
          </a:p>
        </p:txBody>
      </p:sp>
      <p:sp>
        <p:nvSpPr>
          <p:cNvPr id="5" name="Afgeronde rechthoek 4"/>
          <p:cNvSpPr/>
          <p:nvPr/>
        </p:nvSpPr>
        <p:spPr>
          <a:xfrm>
            <a:off x="6880524" y="4147549"/>
            <a:ext cx="2106313" cy="1367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Ideale Invloed</a:t>
            </a:r>
          </a:p>
          <a:p>
            <a:pPr algn="ctr"/>
            <a:r>
              <a:rPr lang="nl-NL" sz="2400" dirty="0"/>
              <a:t>Charismatisch rolgedrag</a:t>
            </a:r>
          </a:p>
        </p:txBody>
      </p:sp>
      <p:sp>
        <p:nvSpPr>
          <p:cNvPr id="6" name="Afgeronde rechthoek 5"/>
          <p:cNvSpPr/>
          <p:nvPr/>
        </p:nvSpPr>
        <p:spPr>
          <a:xfrm>
            <a:off x="2959011" y="955177"/>
            <a:ext cx="3210605" cy="1620427"/>
          </a:xfrm>
          <a:prstGeom prst="round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Transformationeel Leiderschap</a:t>
            </a:r>
          </a:p>
        </p:txBody>
      </p:sp>
      <p:cxnSp>
        <p:nvCxnSpPr>
          <p:cNvPr id="10" name="Rechte verbindingslijn met pijl 9"/>
          <p:cNvCxnSpPr>
            <a:stCxn id="2" idx="0"/>
          </p:cNvCxnSpPr>
          <p:nvPr/>
        </p:nvCxnSpPr>
        <p:spPr>
          <a:xfrm flipV="1">
            <a:off x="1078446" y="2575604"/>
            <a:ext cx="1874395" cy="158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a:stCxn id="5" idx="0"/>
          </p:cNvCxnSpPr>
          <p:nvPr/>
        </p:nvCxnSpPr>
        <p:spPr>
          <a:xfrm flipH="1" flipV="1">
            <a:off x="6125283" y="2575605"/>
            <a:ext cx="1808398" cy="1571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3" idx="0"/>
          </p:cNvCxnSpPr>
          <p:nvPr/>
        </p:nvCxnSpPr>
        <p:spPr>
          <a:xfrm flipV="1">
            <a:off x="3344816" y="2613653"/>
            <a:ext cx="631121" cy="156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stCxn id="4" idx="0"/>
          </p:cNvCxnSpPr>
          <p:nvPr/>
        </p:nvCxnSpPr>
        <p:spPr>
          <a:xfrm flipH="1" flipV="1">
            <a:off x="5108357" y="2575605"/>
            <a:ext cx="535206" cy="1571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kstvak 21"/>
          <p:cNvSpPr txBox="1">
            <a:spLocks noChangeArrowheads="1"/>
          </p:cNvSpPr>
          <p:nvPr/>
        </p:nvSpPr>
        <p:spPr bwMode="auto">
          <a:xfrm>
            <a:off x="5663053" y="5846260"/>
            <a:ext cx="19093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dirty="0">
                <a:solidFill>
                  <a:schemeClr val="accent6"/>
                </a:solidFill>
              </a:rPr>
              <a:t>Burns (1978)</a:t>
            </a:r>
          </a:p>
          <a:p>
            <a:pPr algn="ctr" eaLnBrk="1" hangingPunct="1"/>
            <a:r>
              <a:rPr lang="en-GB" sz="1400" dirty="0" err="1">
                <a:solidFill>
                  <a:schemeClr val="accent6"/>
                </a:solidFill>
              </a:rPr>
              <a:t>Avolio</a:t>
            </a:r>
            <a:r>
              <a:rPr lang="en-GB" sz="1400" dirty="0">
                <a:solidFill>
                  <a:schemeClr val="accent6"/>
                </a:solidFill>
              </a:rPr>
              <a:t> &amp; Bass (1991)</a:t>
            </a:r>
          </a:p>
        </p:txBody>
      </p:sp>
    </p:spTree>
    <p:extLst>
      <p:ext uri="{BB962C8B-B14F-4D97-AF65-F5344CB8AC3E}">
        <p14:creationId xmlns:p14="http://schemas.microsoft.com/office/powerpoint/2010/main" val="32100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fade">
                                      <p:cBhvr>
                                        <p:cTn id="47" dur="500"/>
                                        <p:tgtEl>
                                          <p:spTgt spid="22">
                                            <p:txEl>
                                              <p:pRg st="0" end="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2">
                                            <p:txEl>
                                              <p:pRg st="1" end="1"/>
                                            </p:txEl>
                                          </p:spTgt>
                                        </p:tgtEl>
                                        <p:attrNameLst>
                                          <p:attrName>style.visibility</p:attrName>
                                        </p:attrNameLst>
                                      </p:cBhvr>
                                      <p:to>
                                        <p:strVal val="visible"/>
                                      </p:to>
                                    </p:set>
                                    <p:animEffect transition="in" filter="fade">
                                      <p:cBhvr>
                                        <p:cTn id="51"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Autofit/>
          </a:bodyPr>
          <a:lstStyle/>
          <a:p>
            <a:pPr>
              <a:defRPr/>
            </a:pPr>
            <a:br>
              <a:rPr lang="nl-NL" sz="4800" dirty="0">
                <a:effectLst>
                  <a:outerShdw blurRad="50800" dist="38100" dir="2700000" algn="tl" rotWithShape="0">
                    <a:prstClr val="black">
                      <a:alpha val="40000"/>
                    </a:prstClr>
                  </a:outerShdw>
                </a:effectLst>
              </a:rPr>
            </a:br>
            <a:r>
              <a:rPr lang="nl-NL" sz="4800" dirty="0">
                <a:effectLst>
                  <a:outerShdw blurRad="50800" dist="38100" dir="2700000" algn="tl" rotWithShape="0">
                    <a:prstClr val="black">
                      <a:alpha val="40000"/>
                    </a:prstClr>
                  </a:outerShdw>
                </a:effectLst>
              </a:rPr>
              <a:t>Gespreid Leiderschap</a:t>
            </a:r>
            <a:br>
              <a:rPr lang="nl-NL" sz="4800" dirty="0">
                <a:effectLst>
                  <a:outerShdw blurRad="50800" dist="38100" dir="2700000" algn="tl" rotWithShape="0">
                    <a:prstClr val="black">
                      <a:alpha val="40000"/>
                    </a:prstClr>
                  </a:outerShdw>
                </a:effectLst>
              </a:rPr>
            </a:br>
            <a:endParaRPr lang="en-US" sz="4800" dirty="0">
              <a:effectLst>
                <a:outerShdw blurRad="50800" dist="38100" dir="2700000" algn="tl" rotWithShape="0">
                  <a:prstClr val="black">
                    <a:alpha val="40000"/>
                  </a:prstClr>
                </a:outerShdw>
              </a:effectLst>
            </a:endParaRPr>
          </a:p>
        </p:txBody>
      </p:sp>
      <p:sp>
        <p:nvSpPr>
          <p:cNvPr id="5" name="Tijdelijke aanduiding voor inhoud 4"/>
          <p:cNvSpPr>
            <a:spLocks noGrp="1"/>
          </p:cNvSpPr>
          <p:nvPr>
            <p:ph idx="1"/>
          </p:nvPr>
        </p:nvSpPr>
        <p:spPr/>
        <p:txBody>
          <a:bodyPr>
            <a:normAutofit/>
          </a:bodyPr>
          <a:lstStyle/>
          <a:p>
            <a:r>
              <a:rPr lang="nl-NL" sz="2800" dirty="0">
                <a:effectLst>
                  <a:outerShdw blurRad="50800" dist="38100" dir="2700000" algn="tl" rotWithShape="0">
                    <a:prstClr val="black">
                      <a:alpha val="40000"/>
                    </a:prstClr>
                  </a:outerShdw>
                </a:effectLst>
              </a:rPr>
              <a:t>Invloed uitoefenen in een specifieke werksituatie, op basis van expertise en ervaring</a:t>
            </a:r>
          </a:p>
          <a:p>
            <a:r>
              <a:rPr lang="nl-NL" sz="2800" dirty="0">
                <a:effectLst>
                  <a:outerShdw blurRad="50800" dist="38100" dir="2700000" algn="tl" rotWithShape="0">
                    <a:prstClr val="black">
                      <a:alpha val="40000"/>
                    </a:prstClr>
                  </a:outerShdw>
                </a:effectLst>
              </a:rPr>
              <a:t>Leiderschap claimen, gunnen en toekennen</a:t>
            </a:r>
          </a:p>
          <a:p>
            <a:r>
              <a:rPr lang="nl-NL" sz="2800" dirty="0">
                <a:effectLst>
                  <a:outerShdw blurRad="50800" dist="38100" dir="2700000" algn="tl" rotWithShape="0">
                    <a:prstClr val="black">
                      <a:alpha val="40000"/>
                    </a:prstClr>
                  </a:outerShdw>
                </a:effectLst>
              </a:rPr>
              <a:t>Nieuwe  sociale bekwaamheden voor dynamisch leiden en volgen</a:t>
            </a:r>
          </a:p>
          <a:p>
            <a:endParaRPr lang="nl-NL" dirty="0">
              <a:effectLst>
                <a:outerShdw blurRad="50800" dist="38100" dir="2700000" algn="tl" rotWithShape="0">
                  <a:prstClr val="black">
                    <a:alpha val="40000"/>
                  </a:prstClr>
                </a:outerShdw>
              </a:effectLst>
            </a:endParaRPr>
          </a:p>
          <a:p>
            <a:r>
              <a:rPr lang="nl-NL" dirty="0"/>
              <a:t>Zie voor het animatiefilmpje over gespreid leiderschap en leercultuur:</a:t>
            </a:r>
          </a:p>
          <a:p>
            <a:r>
              <a:rPr lang="nl-NL" dirty="0">
                <a:hlinkClick r:id="rId3"/>
              </a:rPr>
              <a:t>http://josephkessels.com/bibliotheek/2017/kessels-jwm-troost-i-2017-gespreid-leiderschap-en-leercultuur-de-film</a:t>
            </a:r>
            <a:endParaRPr lang="nl-NL" dirty="0"/>
          </a:p>
          <a:p>
            <a:endParaRPr lang="en-US" dirty="0">
              <a:effectLst>
                <a:outerShdw blurRad="50800" dist="38100" dir="2700000" algn="tl" rotWithShape="0">
                  <a:prstClr val="black">
                    <a:alpha val="40000"/>
                  </a:prstClr>
                </a:outerShdw>
              </a:effectLst>
            </a:endParaRPr>
          </a:p>
          <a:p>
            <a:endParaRPr lang="en-GB" dirty="0"/>
          </a:p>
        </p:txBody>
      </p:sp>
    </p:spTree>
    <p:extLst>
      <p:ext uri="{BB962C8B-B14F-4D97-AF65-F5344CB8AC3E}">
        <p14:creationId xmlns:p14="http://schemas.microsoft.com/office/powerpoint/2010/main" val="33553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3000"/>
                                        <p:tgtEl>
                                          <p:spTgt spid="5">
                                            <p:txEl>
                                              <p:pRg st="0" end="0"/>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3000"/>
                                        <p:tgtEl>
                                          <p:spTgt spid="5">
                                            <p:txEl>
                                              <p:pRg st="1" end="1"/>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3000"/>
                                        <p:tgtEl>
                                          <p:spTgt spid="5">
                                            <p:txEl>
                                              <p:pRg st="2" end="2"/>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3000"/>
                                        <p:tgtEl>
                                          <p:spTgt spid="5">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3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3F4AE-7F6F-DE45-9344-5C50FB1D45AD}"/>
              </a:ext>
            </a:extLst>
          </p:cNvPr>
          <p:cNvSpPr>
            <a:spLocks noGrp="1"/>
          </p:cNvSpPr>
          <p:nvPr>
            <p:ph type="title"/>
          </p:nvPr>
        </p:nvSpPr>
        <p:spPr/>
        <p:txBody>
          <a:bodyPr/>
          <a:lstStyle/>
          <a:p>
            <a:r>
              <a:rPr lang="nl-NL" b="1" dirty="0"/>
              <a:t>Verkenning 3: </a:t>
            </a:r>
            <a:endParaRPr lang="nl-NL" dirty="0"/>
          </a:p>
        </p:txBody>
      </p:sp>
      <p:sp>
        <p:nvSpPr>
          <p:cNvPr id="3" name="Tijdelijke aanduiding voor inhoud 2">
            <a:extLst>
              <a:ext uri="{FF2B5EF4-FFF2-40B4-BE49-F238E27FC236}">
                <a16:creationId xmlns:a16="http://schemas.microsoft.com/office/drawing/2014/main" id="{ABAB95F2-1BE8-0E47-9F43-72248FFEE56A}"/>
              </a:ext>
            </a:extLst>
          </p:cNvPr>
          <p:cNvSpPr>
            <a:spLocks noGrp="1"/>
          </p:cNvSpPr>
          <p:nvPr>
            <p:ph idx="1"/>
          </p:nvPr>
        </p:nvSpPr>
        <p:spPr/>
        <p:txBody>
          <a:bodyPr>
            <a:normAutofit/>
          </a:bodyPr>
          <a:lstStyle/>
          <a:p>
            <a:r>
              <a:rPr lang="nl-NL" dirty="0"/>
              <a:t>Zie je al mooie voorbeelden van gespreid leiderschap in je eigen werkomgeving? </a:t>
            </a:r>
          </a:p>
          <a:p>
            <a:endParaRPr lang="nl-NL" dirty="0"/>
          </a:p>
          <a:p>
            <a:r>
              <a:rPr lang="nl-NL" dirty="0"/>
              <a:t>Waarom werkt het?</a:t>
            </a:r>
          </a:p>
          <a:p>
            <a:endParaRPr lang="nl-NL" dirty="0"/>
          </a:p>
          <a:p>
            <a:pPr lvl="0"/>
            <a:r>
              <a:rPr lang="nl-NL" dirty="0"/>
              <a:t>Wat kunnen we doen om daar meer van te krijgen?</a:t>
            </a:r>
          </a:p>
          <a:p>
            <a:pPr lvl="0"/>
            <a:endParaRPr lang="nl-NL" dirty="0"/>
          </a:p>
          <a:p>
            <a:endParaRPr lang="nl-NL" dirty="0"/>
          </a:p>
        </p:txBody>
      </p:sp>
    </p:spTree>
    <p:extLst>
      <p:ext uri="{BB962C8B-B14F-4D97-AF65-F5344CB8AC3E}">
        <p14:creationId xmlns:p14="http://schemas.microsoft.com/office/powerpoint/2010/main" val="257083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241831"/>
            <a:ext cx="6172200" cy="857250"/>
          </a:xfrm>
        </p:spPr>
        <p:txBody>
          <a:bodyPr>
            <a:normAutofit/>
          </a:bodyPr>
          <a:lstStyle/>
          <a:p>
            <a:r>
              <a:rPr lang="nl-NL" sz="3600" dirty="0">
                <a:solidFill>
                  <a:srgbClr val="FF4798"/>
                </a:solidFill>
              </a:rPr>
              <a:t>Leiderschap en Leercultuur:</a:t>
            </a:r>
          </a:p>
        </p:txBody>
      </p:sp>
      <p:sp>
        <p:nvSpPr>
          <p:cNvPr id="3" name="Tijdelijke aanduiding voor inhoud 2"/>
          <p:cNvSpPr>
            <a:spLocks noGrp="1"/>
          </p:cNvSpPr>
          <p:nvPr>
            <p:ph idx="1"/>
          </p:nvPr>
        </p:nvSpPr>
        <p:spPr>
          <a:xfrm>
            <a:off x="1485900" y="1968355"/>
            <a:ext cx="7112189" cy="3762618"/>
          </a:xfrm>
        </p:spPr>
        <p:txBody>
          <a:bodyPr>
            <a:noAutofit/>
          </a:bodyPr>
          <a:lstStyle/>
          <a:p>
            <a:pPr marL="385763" indent="-385763">
              <a:buFont typeface="+mj-lt"/>
              <a:buAutoNum type="arabicPeriod"/>
            </a:pPr>
            <a:r>
              <a:rPr lang="nl-NL" dirty="0"/>
              <a:t>Invloed uitoefenen op anderen om gezamenlijke doelen te bereiken</a:t>
            </a:r>
          </a:p>
          <a:p>
            <a:pPr marL="385763" indent="-385763">
              <a:buFont typeface="+mj-lt"/>
              <a:buAutoNum type="arabicPeriod"/>
            </a:pPr>
            <a:r>
              <a:rPr lang="nl-NL" dirty="0"/>
              <a:t>Bij gespreid leiderschap kan iedereen dat doen, op basis van belangstelling, ervaring en kennis</a:t>
            </a:r>
          </a:p>
          <a:p>
            <a:pPr marL="385763" indent="-385763">
              <a:buFont typeface="+mj-lt"/>
              <a:buAutoNum type="arabicPeriod"/>
            </a:pPr>
            <a:r>
              <a:rPr lang="nl-NL" dirty="0"/>
              <a:t>Dat is nodig om lastige vraagstukken op te lossen</a:t>
            </a:r>
          </a:p>
          <a:p>
            <a:pPr marL="385763" indent="-385763">
              <a:buFont typeface="+mj-lt"/>
              <a:buAutoNum type="arabicPeriod"/>
            </a:pPr>
            <a:r>
              <a:rPr lang="nl-NL" dirty="0"/>
              <a:t>Het past bij het leren t.b.v. innoveren</a:t>
            </a:r>
          </a:p>
          <a:p>
            <a:pPr marL="385763" indent="-385763">
              <a:buFont typeface="+mj-lt"/>
              <a:buAutoNum type="arabicPeriod"/>
            </a:pPr>
            <a:r>
              <a:rPr lang="nl-NL" dirty="0"/>
              <a:t>Nodigt uit om gezamenlijk beter te worden in het vak</a:t>
            </a:r>
          </a:p>
          <a:p>
            <a:pPr marL="385763" indent="-385763">
              <a:buFont typeface="+mj-lt"/>
              <a:buAutoNum type="arabicPeriod"/>
            </a:pPr>
            <a:r>
              <a:rPr lang="nl-NL" dirty="0"/>
              <a:t>Gespreid leiderschap geeft invulling aan je professionele ruimte.</a:t>
            </a:r>
          </a:p>
          <a:p>
            <a:pPr marL="385763" indent="-385763">
              <a:buFont typeface="+mj-lt"/>
              <a:buAutoNum type="arabicPeriod"/>
            </a:pPr>
            <a:endParaRPr lang="nl-NL" dirty="0"/>
          </a:p>
        </p:txBody>
      </p:sp>
    </p:spTree>
    <p:extLst>
      <p:ext uri="{BB962C8B-B14F-4D97-AF65-F5344CB8AC3E}">
        <p14:creationId xmlns:p14="http://schemas.microsoft.com/office/powerpoint/2010/main" val="10793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3000"/>
                                        <p:tgtEl>
                                          <p:spTgt spid="3">
                                            <p:txEl>
                                              <p:pRg st="1" end="1"/>
                                            </p:txEl>
                                          </p:spTgt>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000"/>
                                        <p:tgtEl>
                                          <p:spTgt spid="3">
                                            <p:txEl>
                                              <p:pRg st="2" end="2"/>
                                            </p:txEl>
                                          </p:spTgt>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3000"/>
                                        <p:tgtEl>
                                          <p:spTgt spid="3">
                                            <p:txEl>
                                              <p:pRg st="3" end="3"/>
                                            </p:txEl>
                                          </p:spTgt>
                                        </p:tgtEl>
                                      </p:cBhvr>
                                    </p:animEffect>
                                  </p:childTnLst>
                                </p:cTn>
                              </p:par>
                            </p:childTnLst>
                          </p:cTn>
                        </p:par>
                        <p:par>
                          <p:cTn id="24" fill="hold">
                            <p:stCondLst>
                              <p:cond delay="14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par>
                          <p:cTn id="28" fill="hold">
                            <p:stCondLst>
                              <p:cond delay="17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FABBF6E-891D-1B42-A076-AAE4043B7E1E}"/>
              </a:ext>
            </a:extLst>
          </p:cNvPr>
          <p:cNvSpPr>
            <a:spLocks noGrp="1"/>
          </p:cNvSpPr>
          <p:nvPr>
            <p:ph type="title"/>
          </p:nvPr>
        </p:nvSpPr>
        <p:spPr>
          <a:xfrm>
            <a:off x="4648200" y="1058092"/>
            <a:ext cx="4038600" cy="857250"/>
          </a:xfrm>
        </p:spPr>
        <p:txBody>
          <a:bodyPr/>
          <a:lstStyle/>
          <a:p>
            <a:r>
              <a:rPr lang="nl-NL" dirty="0"/>
              <a:t>Lichtbakens</a:t>
            </a:r>
          </a:p>
        </p:txBody>
      </p:sp>
      <p:sp>
        <p:nvSpPr>
          <p:cNvPr id="5" name="Tijdelijke aanduiding voor inhoud 4">
            <a:extLst>
              <a:ext uri="{FF2B5EF4-FFF2-40B4-BE49-F238E27FC236}">
                <a16:creationId xmlns:a16="http://schemas.microsoft.com/office/drawing/2014/main" id="{8E3A500D-EE16-A841-A4D8-4161B90AE568}"/>
              </a:ext>
            </a:extLst>
          </p:cNvPr>
          <p:cNvSpPr>
            <a:spLocks noGrp="1"/>
          </p:cNvSpPr>
          <p:nvPr>
            <p:ph sz="half" idx="2"/>
          </p:nvPr>
        </p:nvSpPr>
        <p:spPr>
          <a:xfrm>
            <a:off x="4648200" y="2057401"/>
            <a:ext cx="4038600" cy="3776798"/>
          </a:xfrm>
        </p:spPr>
        <p:txBody>
          <a:bodyPr>
            <a:normAutofit fontScale="92500" lnSpcReduction="10000"/>
          </a:bodyPr>
          <a:lstStyle/>
          <a:p>
            <a:pPr marL="385763" indent="-385763">
              <a:buFont typeface="+mj-lt"/>
              <a:buAutoNum type="arabicPeriod"/>
            </a:pPr>
            <a:r>
              <a:rPr lang="nl-NL" dirty="0"/>
              <a:t>Durf zelf te denken</a:t>
            </a:r>
          </a:p>
          <a:p>
            <a:pPr marL="385763" indent="-385763">
              <a:buFont typeface="+mj-lt"/>
              <a:buAutoNum type="arabicPeriod"/>
            </a:pPr>
            <a:r>
              <a:rPr lang="nl-NL" dirty="0"/>
              <a:t>De natuur als vangrail</a:t>
            </a:r>
          </a:p>
          <a:p>
            <a:pPr marL="385763" indent="-385763">
              <a:buFont typeface="+mj-lt"/>
              <a:buAutoNum type="arabicPeriod"/>
            </a:pPr>
            <a:r>
              <a:rPr lang="nl-NL" dirty="0"/>
              <a:t>Zoek een hoger doel</a:t>
            </a:r>
          </a:p>
          <a:p>
            <a:pPr marL="385763" indent="-385763">
              <a:buFont typeface="+mj-lt"/>
              <a:buAutoNum type="arabicPeriod"/>
            </a:pPr>
            <a:r>
              <a:rPr lang="nl-NL" dirty="0"/>
              <a:t>Hiërarchie maakt dom; lang leve de autonome professional</a:t>
            </a:r>
          </a:p>
          <a:p>
            <a:pPr marL="385763" indent="-385763">
              <a:buFont typeface="+mj-lt"/>
              <a:buAutoNum type="arabicPeriod"/>
            </a:pPr>
            <a:r>
              <a:rPr lang="nl-NL" dirty="0"/>
              <a:t>Gebruik technologie voor transparantie en feedback</a:t>
            </a:r>
          </a:p>
          <a:p>
            <a:pPr marL="385763" indent="-385763">
              <a:buFont typeface="+mj-lt"/>
              <a:buAutoNum type="arabicPeriod"/>
            </a:pPr>
            <a:r>
              <a:rPr lang="nl-NL" dirty="0"/>
              <a:t>Empathie, altruïsme als nieuwe valuta</a:t>
            </a:r>
          </a:p>
          <a:p>
            <a:pPr marL="385763" indent="-385763">
              <a:buFont typeface="+mj-lt"/>
              <a:buAutoNum type="arabicPeriod"/>
            </a:pPr>
            <a:r>
              <a:rPr lang="nl-NL" dirty="0"/>
              <a:t>Waardeer vakmanschap, autonomie en verbondenheid</a:t>
            </a:r>
          </a:p>
          <a:p>
            <a:pPr marL="0" indent="0">
              <a:buNone/>
            </a:pPr>
            <a:r>
              <a:rPr lang="nl-NL" dirty="0" err="1">
                <a:solidFill>
                  <a:srgbClr val="FF0000"/>
                </a:solidFill>
              </a:rPr>
              <a:t>www.denkeninorganisaties.nl</a:t>
            </a:r>
            <a:endParaRPr lang="nl-NL" dirty="0">
              <a:solidFill>
                <a:srgbClr val="FF0000"/>
              </a:solidFill>
            </a:endParaRPr>
          </a:p>
        </p:txBody>
      </p:sp>
      <p:pic>
        <p:nvPicPr>
          <p:cNvPr id="6" name="Afbeelding 5">
            <a:extLst>
              <a:ext uri="{FF2B5EF4-FFF2-40B4-BE49-F238E27FC236}">
                <a16:creationId xmlns:a16="http://schemas.microsoft.com/office/drawing/2014/main" id="{55388F9E-A0E8-4A48-9F9E-B64779C0FC3F}"/>
              </a:ext>
            </a:extLst>
          </p:cNvPr>
          <p:cNvPicPr>
            <a:picLocks noChangeAspect="1"/>
          </p:cNvPicPr>
          <p:nvPr/>
        </p:nvPicPr>
        <p:blipFill>
          <a:blip r:embed="rId2"/>
          <a:stretch>
            <a:fillRect/>
          </a:stretch>
        </p:blipFill>
        <p:spPr>
          <a:xfrm>
            <a:off x="588813" y="857250"/>
            <a:ext cx="3302934" cy="5143500"/>
          </a:xfrm>
          <a:prstGeom prst="rect">
            <a:avLst/>
          </a:prstGeom>
        </p:spPr>
      </p:pic>
    </p:spTree>
    <p:extLst>
      <p:ext uri="{BB962C8B-B14F-4D97-AF65-F5344CB8AC3E}">
        <p14:creationId xmlns:p14="http://schemas.microsoft.com/office/powerpoint/2010/main" val="188834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2000"/>
                                        <p:tgtEl>
                                          <p:spTgt spid="5">
                                            <p:txEl>
                                              <p:pRg st="5" end="5"/>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2000"/>
                                        <p:tgtEl>
                                          <p:spTgt spid="5">
                                            <p:txEl>
                                              <p:pRg st="6" end="6"/>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6412" y="3116432"/>
            <a:ext cx="7056881" cy="5450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00" tIns="48600" rIns="81000" bIns="48600" rtlCol="0" anchor="ctr" anchorCtr="0">
            <a:noAutofit/>
          </a:bodyPr>
          <a:lstStyle/>
          <a:p>
            <a:endParaRPr lang="nl-NL" b="1" dirty="0">
              <a:solidFill>
                <a:schemeClr val="bg1"/>
              </a:solidFill>
            </a:endParaRPr>
          </a:p>
        </p:txBody>
      </p:sp>
      <p:sp>
        <p:nvSpPr>
          <p:cNvPr id="8" name="Rectangle 7"/>
          <p:cNvSpPr/>
          <p:nvPr/>
        </p:nvSpPr>
        <p:spPr>
          <a:xfrm>
            <a:off x="640923" y="282633"/>
            <a:ext cx="7874427" cy="1313411"/>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lIns="81000" tIns="48600" rIns="81000" bIns="48600" rtlCol="0" anchor="ctr" anchorCtr="0">
            <a:noAutofit/>
          </a:bodyPr>
          <a:lstStyle/>
          <a:p>
            <a:pPr algn="ctr"/>
            <a:r>
              <a:rPr lang="nl-NL" sz="3600" b="1" dirty="0"/>
              <a:t>WAT BRENGT IEMAND IN BEWEGING?</a:t>
            </a:r>
          </a:p>
        </p:txBody>
      </p:sp>
      <p:sp>
        <p:nvSpPr>
          <p:cNvPr id="9" name="Tijdelijke aanduiding voor inhoud 8"/>
          <p:cNvSpPr>
            <a:spLocks noGrp="1"/>
          </p:cNvSpPr>
          <p:nvPr>
            <p:ph idx="1"/>
          </p:nvPr>
        </p:nvSpPr>
        <p:spPr>
          <a:xfrm>
            <a:off x="641502" y="1842249"/>
            <a:ext cx="7886700" cy="4351338"/>
          </a:xfrm>
        </p:spPr>
        <p:txBody>
          <a:bodyPr>
            <a:normAutofit/>
          </a:bodyPr>
          <a:lstStyle/>
          <a:p>
            <a:r>
              <a:rPr lang="nl-NL" dirty="0"/>
              <a:t>Een moderne motivatietheorie is de </a:t>
            </a:r>
            <a:r>
              <a:rPr lang="nl-NL" dirty="0" err="1"/>
              <a:t>Self</a:t>
            </a:r>
            <a:r>
              <a:rPr lang="nl-NL" dirty="0"/>
              <a:t> </a:t>
            </a:r>
            <a:r>
              <a:rPr lang="nl-NL" dirty="0" err="1"/>
              <a:t>Determination</a:t>
            </a:r>
            <a:r>
              <a:rPr lang="nl-NL" dirty="0"/>
              <a:t> </a:t>
            </a:r>
            <a:r>
              <a:rPr lang="nl-NL" dirty="0" err="1"/>
              <a:t>Theory</a:t>
            </a:r>
            <a:r>
              <a:rPr lang="nl-NL" dirty="0"/>
              <a:t> (SDT) van </a:t>
            </a:r>
            <a:r>
              <a:rPr lang="nl-NL" dirty="0" err="1"/>
              <a:t>Deci</a:t>
            </a:r>
            <a:r>
              <a:rPr lang="nl-NL" dirty="0"/>
              <a:t> &amp; Ryan (2000). </a:t>
            </a:r>
          </a:p>
          <a:p>
            <a:r>
              <a:rPr lang="nl-NL" dirty="0"/>
              <a:t>Intrinsieke motivatie komt voort uit het kunnen bevredigen van drie basisbehoeften:</a:t>
            </a:r>
          </a:p>
          <a:p>
            <a:pPr lvl="1"/>
            <a:r>
              <a:rPr lang="nl-NL" dirty="0"/>
              <a:t>De behoefte aan ergens bekwaam in te willen zijn (</a:t>
            </a:r>
            <a:r>
              <a:rPr lang="nl-NL" dirty="0" err="1"/>
              <a:t>competence</a:t>
            </a:r>
            <a:r>
              <a:rPr lang="nl-NL" dirty="0"/>
              <a:t>)</a:t>
            </a:r>
          </a:p>
          <a:p>
            <a:pPr lvl="1"/>
            <a:r>
              <a:rPr lang="nl-NL" dirty="0"/>
              <a:t>De behoefte aan autonomie: Zelf invloed kunnen uitoefenen op de inrichting en vormgeving van leren en werken (</a:t>
            </a:r>
            <a:r>
              <a:rPr lang="nl-NL" dirty="0" err="1"/>
              <a:t>autonomy</a:t>
            </a:r>
            <a:r>
              <a:rPr lang="nl-NL" dirty="0"/>
              <a:t>)</a:t>
            </a:r>
          </a:p>
          <a:p>
            <a:pPr lvl="1"/>
            <a:r>
              <a:rPr lang="nl-NL" dirty="0"/>
              <a:t>De behoefte om je te sociaal verbinden met gelijkgestemden (</a:t>
            </a:r>
            <a:r>
              <a:rPr lang="nl-NL" dirty="0" err="1"/>
              <a:t>relatedness</a:t>
            </a:r>
            <a:r>
              <a:rPr lang="nl-NL" dirty="0"/>
              <a:t>)</a:t>
            </a:r>
          </a:p>
          <a:p>
            <a:r>
              <a:rPr lang="nl-NL" dirty="0"/>
              <a:t>De behoefte aan materiele beloning is geen intrinsieke motivatiebehoefte, maar door Herzberg (1960) al benoemd als een hygiëne factor. Het moet in orde zijn, maar levert geen intrinsieke bevrediging. De tevredenheid is slechts tijdelijk, zeker als de eerdere drie factoren niet op orde zijn.</a:t>
            </a:r>
          </a:p>
        </p:txBody>
      </p:sp>
    </p:spTree>
    <p:extLst>
      <p:ext uri="{BB962C8B-B14F-4D97-AF65-F5344CB8AC3E}">
        <p14:creationId xmlns:p14="http://schemas.microsoft.com/office/powerpoint/2010/main" val="225399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6543" y="703157"/>
            <a:ext cx="7903633" cy="867833"/>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lIns="81000" tIns="48600" rIns="81000" bIns="48600" rtlCol="0" anchor="ctr" anchorCtr="0">
            <a:noAutofit/>
          </a:bodyPr>
          <a:lstStyle/>
          <a:p>
            <a:pPr algn="ctr"/>
            <a:r>
              <a:rPr lang="nl-NL" sz="3300" dirty="0">
                <a:solidFill>
                  <a:schemeClr val="bg1"/>
                </a:solidFill>
              </a:rPr>
              <a:t>Leren en Ontwikkelen:</a:t>
            </a:r>
            <a:br>
              <a:rPr lang="nl-NL" sz="3300" dirty="0">
                <a:solidFill>
                  <a:schemeClr val="bg1"/>
                </a:solidFill>
              </a:rPr>
            </a:br>
            <a:r>
              <a:rPr lang="nl-NL" sz="3300" dirty="0">
                <a:solidFill>
                  <a:schemeClr val="bg1"/>
                </a:solidFill>
              </a:rPr>
              <a:t>hoe versterk je dat?</a:t>
            </a:r>
            <a:endParaRPr lang="nl-NL" sz="3300" b="1" dirty="0">
              <a:solidFill>
                <a:schemeClr val="bg1"/>
              </a:solidFill>
            </a:endParaRPr>
          </a:p>
        </p:txBody>
      </p:sp>
      <p:sp>
        <p:nvSpPr>
          <p:cNvPr id="3" name="Tijdelijke aanduiding voor inhoud 2"/>
          <p:cNvSpPr>
            <a:spLocks noGrp="1"/>
          </p:cNvSpPr>
          <p:nvPr>
            <p:ph idx="1"/>
          </p:nvPr>
        </p:nvSpPr>
        <p:spPr/>
        <p:txBody>
          <a:bodyPr>
            <a:normAutofit/>
          </a:bodyPr>
          <a:lstStyle/>
          <a:p>
            <a:r>
              <a:rPr lang="nl-NL" dirty="0"/>
              <a:t>Inzetten op het versterken van de wens om bekwaam te willen zijn, liefst in een zelfgekozen domein</a:t>
            </a:r>
          </a:p>
          <a:p>
            <a:r>
              <a:rPr lang="nl-NL" dirty="0"/>
              <a:t>Inzetten op het vergroten van de beleving van autonomie: het versterken van de eigen invloed op de inrichting en vormgeving van leren en werken</a:t>
            </a:r>
          </a:p>
          <a:p>
            <a:r>
              <a:rPr lang="nl-NL" dirty="0"/>
              <a:t>Inzetten op het aangaan van verbindingen met gelijkgestemde anderen: het bieden van keuzemogelijkheden bij teams, projecten en samenwerkingsverbanden</a:t>
            </a:r>
          </a:p>
          <a:p>
            <a:r>
              <a:rPr lang="nl-NL" dirty="0"/>
              <a:t>Bevorderen van de factoren uit het ‘</a:t>
            </a:r>
            <a:r>
              <a:rPr lang="nl-NL" dirty="0" err="1"/>
              <a:t>linkerrijtje</a:t>
            </a:r>
            <a:r>
              <a:rPr lang="nl-NL" dirty="0"/>
              <a:t>’</a:t>
            </a:r>
          </a:p>
          <a:p>
            <a:r>
              <a:rPr lang="nl-NL" dirty="0"/>
              <a:t>Invloed geven op de vormgeving van het ‘rechterrijtje’</a:t>
            </a:r>
          </a:p>
          <a:p>
            <a:r>
              <a:rPr lang="nl-NL" dirty="0"/>
              <a:t>Een krachtig pleidooi voor gespreid leiderschap.</a:t>
            </a:r>
          </a:p>
        </p:txBody>
      </p:sp>
    </p:spTree>
    <p:extLst>
      <p:ext uri="{BB962C8B-B14F-4D97-AF65-F5344CB8AC3E}">
        <p14:creationId xmlns:p14="http://schemas.microsoft.com/office/powerpoint/2010/main" val="398183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dirty="0">
                <a:solidFill>
                  <a:srgbClr val="FF0000"/>
                </a:solidFill>
              </a:rPr>
              <a:t> Review studie over de opbrengsten van</a:t>
            </a:r>
            <a:br>
              <a:rPr lang="nl-NL" dirty="0">
                <a:solidFill>
                  <a:srgbClr val="FF0000"/>
                </a:solidFill>
              </a:rPr>
            </a:br>
            <a:r>
              <a:rPr lang="nl-NL" dirty="0">
                <a:solidFill>
                  <a:srgbClr val="FF0000"/>
                </a:solidFill>
              </a:rPr>
              <a:t>Zelf-Leiderschap</a:t>
            </a:r>
          </a:p>
        </p:txBody>
      </p:sp>
      <p:sp>
        <p:nvSpPr>
          <p:cNvPr id="3" name="Tijdelijke aanduiding voor inhoud 2"/>
          <p:cNvSpPr>
            <a:spLocks noGrp="1"/>
          </p:cNvSpPr>
          <p:nvPr>
            <p:ph sz="half" idx="1"/>
          </p:nvPr>
        </p:nvSpPr>
        <p:spPr>
          <a:xfrm>
            <a:off x="628650" y="1825625"/>
            <a:ext cx="3886200" cy="4907684"/>
          </a:xfrm>
        </p:spPr>
        <p:txBody>
          <a:bodyPr>
            <a:normAutofit lnSpcReduction="10000"/>
          </a:bodyPr>
          <a:lstStyle/>
          <a:p>
            <a:r>
              <a:rPr lang="nl-NL" sz="2400" dirty="0">
                <a:solidFill>
                  <a:srgbClr val="83BF04"/>
                </a:solidFill>
              </a:rPr>
              <a:t>Productiviteit / kwaliteit</a:t>
            </a:r>
          </a:p>
          <a:p>
            <a:r>
              <a:rPr lang="nl-NL" sz="2400" dirty="0">
                <a:solidFill>
                  <a:srgbClr val="83BF04"/>
                </a:solidFill>
              </a:rPr>
              <a:t>Creativiteit</a:t>
            </a:r>
          </a:p>
          <a:p>
            <a:r>
              <a:rPr lang="nl-NL" sz="2400" dirty="0" err="1">
                <a:solidFill>
                  <a:srgbClr val="83BF04"/>
                </a:solidFill>
              </a:rPr>
              <a:t>Self-efficacy</a:t>
            </a:r>
            <a:endParaRPr lang="nl-NL" sz="2400" dirty="0">
              <a:solidFill>
                <a:srgbClr val="83BF04"/>
              </a:solidFill>
            </a:endParaRPr>
          </a:p>
          <a:p>
            <a:r>
              <a:rPr lang="nl-NL" sz="2400" dirty="0">
                <a:solidFill>
                  <a:srgbClr val="83BF04"/>
                </a:solidFill>
              </a:rPr>
              <a:t>Psychologische betrokkenheid</a:t>
            </a:r>
          </a:p>
          <a:p>
            <a:r>
              <a:rPr lang="nl-NL" sz="2400" dirty="0">
                <a:solidFill>
                  <a:srgbClr val="83BF04"/>
                </a:solidFill>
              </a:rPr>
              <a:t>Werktevredenheid</a:t>
            </a:r>
          </a:p>
          <a:p>
            <a:r>
              <a:rPr lang="nl-NL" sz="2400" dirty="0">
                <a:solidFill>
                  <a:srgbClr val="E2011C"/>
                </a:solidFill>
              </a:rPr>
              <a:t>Absentisme</a:t>
            </a:r>
          </a:p>
          <a:p>
            <a:r>
              <a:rPr lang="nl-NL" sz="2400" dirty="0">
                <a:solidFill>
                  <a:srgbClr val="00B0F0"/>
                </a:solidFill>
              </a:rPr>
              <a:t>Personeelsverloop</a:t>
            </a:r>
          </a:p>
          <a:p>
            <a:r>
              <a:rPr lang="nl-NL" sz="2400" dirty="0">
                <a:solidFill>
                  <a:srgbClr val="E2011C"/>
                </a:solidFill>
              </a:rPr>
              <a:t>Stress / angst</a:t>
            </a:r>
          </a:p>
          <a:p>
            <a:r>
              <a:rPr lang="nl-NL" sz="2400" dirty="0">
                <a:solidFill>
                  <a:srgbClr val="83BF04"/>
                </a:solidFill>
              </a:rPr>
              <a:t>Loopbaansucces</a:t>
            </a:r>
          </a:p>
          <a:p>
            <a:endParaRPr lang="nl-NL" dirty="0">
              <a:solidFill>
                <a:srgbClr val="83BF04"/>
              </a:solidFill>
            </a:endParaRPr>
          </a:p>
          <a:p>
            <a:pPr marL="0" indent="0">
              <a:buNone/>
            </a:pPr>
            <a:r>
              <a:rPr lang="en-US" sz="2000" dirty="0" err="1">
                <a:solidFill>
                  <a:srgbClr val="92D050"/>
                </a:solidFill>
              </a:rPr>
              <a:t>Positief</a:t>
            </a:r>
            <a:r>
              <a:rPr lang="en-US" sz="2000" dirty="0">
                <a:solidFill>
                  <a:srgbClr val="92D050"/>
                </a:solidFill>
              </a:rPr>
              <a:t> – </a:t>
            </a:r>
            <a:r>
              <a:rPr lang="en-US" sz="2000" dirty="0" err="1">
                <a:solidFill>
                  <a:srgbClr val="FF0000"/>
                </a:solidFill>
              </a:rPr>
              <a:t>Negatief</a:t>
            </a:r>
            <a:r>
              <a:rPr lang="en-US" sz="2000" dirty="0">
                <a:solidFill>
                  <a:srgbClr val="FF0000"/>
                </a:solidFill>
              </a:rPr>
              <a:t> - </a:t>
            </a:r>
            <a:r>
              <a:rPr lang="en-US" sz="2000" dirty="0" err="1">
                <a:solidFill>
                  <a:srgbClr val="00B0F0"/>
                </a:solidFill>
              </a:rPr>
              <a:t>Neutraal</a:t>
            </a:r>
            <a:endParaRPr lang="en-US" sz="2000" dirty="0">
              <a:solidFill>
                <a:srgbClr val="00B0F0"/>
              </a:solidFill>
            </a:endParaRPr>
          </a:p>
          <a:p>
            <a:pPr marL="0" indent="0">
              <a:buNone/>
            </a:pPr>
            <a:endParaRPr lang="nl-NL" dirty="0">
              <a:solidFill>
                <a:srgbClr val="83BF04"/>
              </a:solidFill>
            </a:endParaRPr>
          </a:p>
          <a:p>
            <a:endParaRPr lang="nl-NL" dirty="0"/>
          </a:p>
        </p:txBody>
      </p:sp>
      <p:sp>
        <p:nvSpPr>
          <p:cNvPr id="4" name="Tijdelijke aanduiding voor inhoud 3"/>
          <p:cNvSpPr>
            <a:spLocks noGrp="1"/>
          </p:cNvSpPr>
          <p:nvPr>
            <p:ph sz="half" idx="2"/>
          </p:nvPr>
        </p:nvSpPr>
        <p:spPr/>
        <p:txBody>
          <a:bodyPr>
            <a:noAutofit/>
          </a:bodyPr>
          <a:lstStyle/>
          <a:p>
            <a:pPr marL="0" indent="0">
              <a:buNone/>
            </a:pPr>
            <a:r>
              <a:rPr lang="nl-NL" sz="1600" b="1" dirty="0" err="1">
                <a:solidFill>
                  <a:srgbClr val="646261"/>
                </a:solidFill>
              </a:rPr>
              <a:t>Self-Leadership</a:t>
            </a:r>
            <a:r>
              <a:rPr lang="nl-NL" sz="1600" b="1" dirty="0">
                <a:solidFill>
                  <a:srgbClr val="646261"/>
                </a:solidFill>
              </a:rPr>
              <a:t>: A Multilevel Review</a:t>
            </a:r>
          </a:p>
          <a:p>
            <a:pPr marL="0" indent="0">
              <a:buNone/>
            </a:pPr>
            <a:r>
              <a:rPr lang="nl-NL" sz="1600" dirty="0">
                <a:solidFill>
                  <a:srgbClr val="646261"/>
                </a:solidFill>
              </a:rPr>
              <a:t>Greg L. Stewart</a:t>
            </a:r>
          </a:p>
          <a:p>
            <a:pPr marL="0" indent="0">
              <a:buNone/>
            </a:pPr>
            <a:r>
              <a:rPr lang="nl-NL" sz="1600" dirty="0">
                <a:solidFill>
                  <a:srgbClr val="646261"/>
                </a:solidFill>
              </a:rPr>
              <a:t>Stephen H. Courtright</a:t>
            </a:r>
          </a:p>
          <a:p>
            <a:pPr marL="0" indent="0">
              <a:buNone/>
            </a:pPr>
            <a:r>
              <a:rPr lang="nl-NL" sz="1600" dirty="0">
                <a:solidFill>
                  <a:srgbClr val="646261"/>
                </a:solidFill>
              </a:rPr>
              <a:t>Charles C. </a:t>
            </a:r>
            <a:r>
              <a:rPr lang="nl-NL" sz="1600" dirty="0" err="1">
                <a:solidFill>
                  <a:srgbClr val="646261"/>
                </a:solidFill>
              </a:rPr>
              <a:t>Manz</a:t>
            </a:r>
            <a:endParaRPr lang="nl-NL" sz="1600" dirty="0">
              <a:solidFill>
                <a:srgbClr val="646261"/>
              </a:solidFill>
            </a:endParaRPr>
          </a:p>
          <a:p>
            <a:pPr marL="0" indent="0">
              <a:buNone/>
            </a:pPr>
            <a:r>
              <a:rPr lang="en-US" sz="1600" i="1" dirty="0">
                <a:solidFill>
                  <a:srgbClr val="646261"/>
                </a:solidFill>
              </a:rPr>
              <a:t>Journal of Management</a:t>
            </a:r>
          </a:p>
          <a:p>
            <a:pPr marL="0" indent="0">
              <a:buNone/>
            </a:pPr>
            <a:r>
              <a:rPr lang="en-US" sz="1600" dirty="0">
                <a:solidFill>
                  <a:srgbClr val="646261"/>
                </a:solidFill>
              </a:rPr>
              <a:t>Vol. 37 No. 1, January 2011 185-222</a:t>
            </a:r>
          </a:p>
          <a:p>
            <a:pPr marL="0" indent="0">
              <a:buNone/>
            </a:pPr>
            <a:r>
              <a:rPr lang="en-US" sz="1600" dirty="0">
                <a:solidFill>
                  <a:srgbClr val="646261"/>
                </a:solidFill>
              </a:rPr>
              <a:t>DOI: 10.1177/0149206310383911</a:t>
            </a:r>
          </a:p>
          <a:p>
            <a:pPr marL="0" indent="0">
              <a:buNone/>
            </a:pPr>
            <a:endParaRPr lang="en-US" sz="1500" dirty="0"/>
          </a:p>
          <a:p>
            <a:pPr marL="0" indent="0" algn="ctr">
              <a:buNone/>
            </a:pPr>
            <a:r>
              <a:rPr lang="en-US" sz="2400" dirty="0" err="1"/>
              <a:t>Invloed</a:t>
            </a:r>
            <a:r>
              <a:rPr lang="en-US" sz="2400" dirty="0"/>
              <a:t> </a:t>
            </a:r>
            <a:r>
              <a:rPr lang="en-US" sz="2400" dirty="0" err="1"/>
              <a:t>uitoefenen</a:t>
            </a:r>
            <a:r>
              <a:rPr lang="en-US" sz="2400" dirty="0"/>
              <a:t> op het </a:t>
            </a:r>
          </a:p>
          <a:p>
            <a:pPr marL="0" indent="0" algn="ctr">
              <a:buNone/>
            </a:pPr>
            <a:r>
              <a:rPr lang="en-US" sz="2400" dirty="0"/>
              <a:t>Wat, Hoe </a:t>
            </a:r>
            <a:r>
              <a:rPr lang="en-US" sz="2400" dirty="0" err="1"/>
              <a:t>en</a:t>
            </a:r>
            <a:r>
              <a:rPr lang="en-US" sz="2400" dirty="0"/>
              <a:t> </a:t>
            </a:r>
            <a:r>
              <a:rPr lang="en-US" sz="2400" dirty="0" err="1"/>
              <a:t>Waarom</a:t>
            </a:r>
            <a:r>
              <a:rPr lang="en-US" sz="2400" dirty="0"/>
              <a:t> </a:t>
            </a:r>
          </a:p>
          <a:p>
            <a:pPr marL="0" indent="0" algn="ctr">
              <a:buNone/>
            </a:pPr>
            <a:r>
              <a:rPr lang="en-US" sz="2400" dirty="0"/>
              <a:t>van het </a:t>
            </a:r>
            <a:r>
              <a:rPr lang="en-US" sz="2400" dirty="0" err="1"/>
              <a:t>werk</a:t>
            </a:r>
            <a:endParaRPr lang="en-US" sz="2400" dirty="0"/>
          </a:p>
          <a:p>
            <a:pPr marL="0" indent="0" algn="ctr">
              <a:buNone/>
            </a:pPr>
            <a:endParaRPr lang="en-US" sz="1500" dirty="0"/>
          </a:p>
        </p:txBody>
      </p:sp>
    </p:spTree>
    <p:extLst>
      <p:ext uri="{BB962C8B-B14F-4D97-AF65-F5344CB8AC3E}">
        <p14:creationId xmlns:p14="http://schemas.microsoft.com/office/powerpoint/2010/main" val="405796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2000"/>
                                        <p:tgtEl>
                                          <p:spTgt spid="4">
                                            <p:txEl>
                                              <p:pRg st="8" end="8"/>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animEffect transition="in" filter="fade">
                                      <p:cBhvr>
                                        <p:cTn id="11" dur="2000"/>
                                        <p:tgtEl>
                                          <p:spTgt spid="4">
                                            <p:txEl>
                                              <p:pRg st="9" end="9"/>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Effect transition="in" filter="fade">
                                      <p:cBhvr>
                                        <p:cTn id="15" dur="2000"/>
                                        <p:tgtEl>
                                          <p:spTgt spid="4">
                                            <p:txEl>
                                              <p:pRg st="10" end="10"/>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childTnLst>
                          </p:cTn>
                        </p:par>
                        <p:par>
                          <p:cTn id="44" fill="hold">
                            <p:stCondLst>
                              <p:cond delay="20000"/>
                            </p:stCondLst>
                            <p:childTnLst>
                              <p:par>
                                <p:cTn id="45" presetID="10" presetClass="entr" presetSubtype="0"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par>
                          <p:cTn id="48" fill="hold">
                            <p:stCondLst>
                              <p:cond delay="22000"/>
                            </p:stCondLst>
                            <p:childTnLst>
                              <p:par>
                                <p:cTn id="49" presetID="10" presetClass="entr" presetSubtype="0"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2000"/>
                                        <p:tgtEl>
                                          <p:spTgt spid="3">
                                            <p:txEl>
                                              <p:pRg st="8" end="8"/>
                                            </p:txEl>
                                          </p:spTgt>
                                        </p:tgtEl>
                                      </p:cBhvr>
                                    </p:animEffect>
                                  </p:childTnLst>
                                </p:cTn>
                              </p:par>
                            </p:childTnLst>
                          </p:cTn>
                        </p:par>
                        <p:par>
                          <p:cTn id="52" fill="hold">
                            <p:stCondLst>
                              <p:cond delay="24000"/>
                            </p:stCondLst>
                            <p:childTnLst>
                              <p:par>
                                <p:cTn id="53" presetID="10" presetClass="entr" presetSubtype="0" fill="hold"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EE8D3-82A3-6F44-B320-0BCC5FEF236C}"/>
              </a:ext>
            </a:extLst>
          </p:cNvPr>
          <p:cNvSpPr>
            <a:spLocks noGrp="1"/>
          </p:cNvSpPr>
          <p:nvPr>
            <p:ph type="title"/>
          </p:nvPr>
        </p:nvSpPr>
        <p:spPr/>
        <p:txBody>
          <a:bodyPr/>
          <a:lstStyle/>
          <a:p>
            <a:r>
              <a:rPr lang="nl-NL" dirty="0"/>
              <a:t>Verkenning 4:</a:t>
            </a:r>
          </a:p>
        </p:txBody>
      </p:sp>
      <p:sp>
        <p:nvSpPr>
          <p:cNvPr id="3" name="Tijdelijke aanduiding voor inhoud 2">
            <a:extLst>
              <a:ext uri="{FF2B5EF4-FFF2-40B4-BE49-F238E27FC236}">
                <a16:creationId xmlns:a16="http://schemas.microsoft.com/office/drawing/2014/main" id="{690C3252-386A-DE4E-950D-CC82094DE6E2}"/>
              </a:ext>
            </a:extLst>
          </p:cNvPr>
          <p:cNvSpPr>
            <a:spLocks noGrp="1"/>
          </p:cNvSpPr>
          <p:nvPr>
            <p:ph idx="1"/>
          </p:nvPr>
        </p:nvSpPr>
        <p:spPr/>
        <p:txBody>
          <a:bodyPr/>
          <a:lstStyle/>
          <a:p>
            <a:r>
              <a:rPr lang="nl-NL" dirty="0"/>
              <a:t>Hoe maak je de omslag van hiërarchisch naar gespreid leiderschap? </a:t>
            </a:r>
          </a:p>
          <a:p>
            <a:endParaRPr lang="nl-NL" dirty="0"/>
          </a:p>
          <a:p>
            <a:r>
              <a:rPr lang="nl-NL" dirty="0"/>
              <a:t>Een bewuste sturing op verandering in leiderschap en leercultuur.</a:t>
            </a:r>
          </a:p>
          <a:p>
            <a:endParaRPr lang="nl-NL" dirty="0"/>
          </a:p>
          <a:p>
            <a:r>
              <a:rPr lang="nl-NL" dirty="0"/>
              <a:t>Een bron van nieuwe paradoxen!</a:t>
            </a:r>
          </a:p>
          <a:p>
            <a:r>
              <a:rPr lang="nl-NL" dirty="0"/>
              <a:t>Hoe kunnen we schoolleiders en bestuurders hierbij helpen? </a:t>
            </a:r>
          </a:p>
          <a:p>
            <a:endParaRPr lang="nl-NL" dirty="0"/>
          </a:p>
        </p:txBody>
      </p:sp>
    </p:spTree>
    <p:extLst>
      <p:ext uri="{BB962C8B-B14F-4D97-AF65-F5344CB8AC3E}">
        <p14:creationId xmlns:p14="http://schemas.microsoft.com/office/powerpoint/2010/main" val="1075635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1BE1D-AD1D-4E40-8F1D-797D0E145895}"/>
              </a:ext>
            </a:extLst>
          </p:cNvPr>
          <p:cNvSpPr>
            <a:spLocks noGrp="1"/>
          </p:cNvSpPr>
          <p:nvPr>
            <p:ph type="title"/>
          </p:nvPr>
        </p:nvSpPr>
        <p:spPr/>
        <p:txBody>
          <a:bodyPr>
            <a:normAutofit/>
          </a:bodyPr>
          <a:lstStyle/>
          <a:p>
            <a:r>
              <a:rPr lang="nl-NL" dirty="0"/>
              <a:t>Teacher </a:t>
            </a:r>
            <a:r>
              <a:rPr lang="nl-NL" dirty="0" err="1"/>
              <a:t>Leadership</a:t>
            </a:r>
            <a:r>
              <a:rPr lang="nl-NL" dirty="0"/>
              <a:t> – Snoek, </a:t>
            </a:r>
            <a:r>
              <a:rPr lang="nl-NL" dirty="0" err="1"/>
              <a:t>Hulsbos</a:t>
            </a:r>
            <a:r>
              <a:rPr lang="nl-NL" dirty="0"/>
              <a:t>, &amp; Andersen (2019)</a:t>
            </a:r>
          </a:p>
        </p:txBody>
      </p:sp>
      <p:pic>
        <p:nvPicPr>
          <p:cNvPr id="6" name="Tijdelijke aanduiding voor inhoud 5">
            <a:extLst>
              <a:ext uri="{FF2B5EF4-FFF2-40B4-BE49-F238E27FC236}">
                <a16:creationId xmlns:a16="http://schemas.microsoft.com/office/drawing/2014/main" id="{9A44703E-F0BD-C34D-9F3F-084E8B5973A3}"/>
              </a:ext>
            </a:extLst>
          </p:cNvPr>
          <p:cNvPicPr>
            <a:picLocks noGrp="1" noChangeAspect="1"/>
          </p:cNvPicPr>
          <p:nvPr>
            <p:ph sz="half" idx="1"/>
          </p:nvPr>
        </p:nvPicPr>
        <p:blipFill>
          <a:blip r:embed="rId2"/>
          <a:stretch>
            <a:fillRect/>
          </a:stretch>
        </p:blipFill>
        <p:spPr>
          <a:xfrm>
            <a:off x="181717" y="2057402"/>
            <a:ext cx="3256973" cy="1511397"/>
          </a:xfrm>
        </p:spPr>
      </p:pic>
      <p:pic>
        <p:nvPicPr>
          <p:cNvPr id="12" name="Tijdelijke aanduiding voor inhoud 11">
            <a:extLst>
              <a:ext uri="{FF2B5EF4-FFF2-40B4-BE49-F238E27FC236}">
                <a16:creationId xmlns:a16="http://schemas.microsoft.com/office/drawing/2014/main" id="{55E3A706-0647-094A-B477-A612787B15C9}"/>
              </a:ext>
            </a:extLst>
          </p:cNvPr>
          <p:cNvPicPr>
            <a:picLocks noGrp="1" noChangeAspect="1"/>
          </p:cNvPicPr>
          <p:nvPr>
            <p:ph sz="half" idx="2"/>
          </p:nvPr>
        </p:nvPicPr>
        <p:blipFill>
          <a:blip r:embed="rId3"/>
          <a:stretch>
            <a:fillRect/>
          </a:stretch>
        </p:blipFill>
        <p:spPr>
          <a:xfrm>
            <a:off x="3438688" y="2057401"/>
            <a:ext cx="5699372" cy="3943349"/>
          </a:xfrm>
        </p:spPr>
      </p:pic>
      <p:sp>
        <p:nvSpPr>
          <p:cNvPr id="13" name="Tekstvak 12">
            <a:extLst>
              <a:ext uri="{FF2B5EF4-FFF2-40B4-BE49-F238E27FC236}">
                <a16:creationId xmlns:a16="http://schemas.microsoft.com/office/drawing/2014/main" id="{B7D92016-2D38-E240-9343-FC593409EEB3}"/>
              </a:ext>
            </a:extLst>
          </p:cNvPr>
          <p:cNvSpPr txBox="1"/>
          <p:nvPr/>
        </p:nvSpPr>
        <p:spPr>
          <a:xfrm>
            <a:off x="181717" y="3641918"/>
            <a:ext cx="3240759" cy="2308324"/>
          </a:xfrm>
          <a:prstGeom prst="rect">
            <a:avLst/>
          </a:prstGeom>
          <a:noFill/>
        </p:spPr>
        <p:txBody>
          <a:bodyPr wrap="none" rtlCol="0">
            <a:spAutoFit/>
          </a:bodyPr>
          <a:lstStyle/>
          <a:p>
            <a:r>
              <a:rPr lang="nl-NL" sz="2100" dirty="0">
                <a:solidFill>
                  <a:srgbClr val="FFD300"/>
                </a:solidFill>
              </a:rPr>
              <a:t>Gedeeld Leiderschap:</a:t>
            </a:r>
          </a:p>
          <a:p>
            <a:r>
              <a:rPr lang="nl-NL" sz="1500" dirty="0" err="1"/>
              <a:t>Role-based</a:t>
            </a:r>
            <a:r>
              <a:rPr lang="nl-NL" sz="1500" dirty="0"/>
              <a:t>/community-</a:t>
            </a:r>
            <a:r>
              <a:rPr lang="nl-NL" sz="1500" dirty="0" err="1"/>
              <a:t>based</a:t>
            </a:r>
            <a:endParaRPr lang="nl-NL" sz="1500" dirty="0"/>
          </a:p>
          <a:p>
            <a:r>
              <a:rPr lang="nl-NL" sz="1500" dirty="0"/>
              <a:t>Formeel/informeel</a:t>
            </a:r>
          </a:p>
          <a:p>
            <a:endParaRPr lang="nl-NL" sz="1350" dirty="0"/>
          </a:p>
          <a:p>
            <a:endParaRPr lang="nl-NL" sz="1350" dirty="0"/>
          </a:p>
          <a:p>
            <a:r>
              <a:rPr lang="nl-NL" sz="2100" dirty="0">
                <a:solidFill>
                  <a:srgbClr val="BCDF7C"/>
                </a:solidFill>
              </a:rPr>
              <a:t>Gespreid Leiderschap:</a:t>
            </a:r>
          </a:p>
          <a:p>
            <a:r>
              <a:rPr lang="nl-NL" sz="1500" dirty="0"/>
              <a:t>Leiderschapspraktijk</a:t>
            </a:r>
          </a:p>
          <a:p>
            <a:r>
              <a:rPr lang="nl-NL" sz="1500" dirty="0"/>
              <a:t>Dynamische cultuur van samenwerken </a:t>
            </a:r>
          </a:p>
          <a:p>
            <a:r>
              <a:rPr lang="nl-NL" sz="1500" dirty="0"/>
              <a:t>en leren</a:t>
            </a:r>
          </a:p>
        </p:txBody>
      </p:sp>
    </p:spTree>
    <p:extLst>
      <p:ext uri="{BB962C8B-B14F-4D97-AF65-F5344CB8AC3E}">
        <p14:creationId xmlns:p14="http://schemas.microsoft.com/office/powerpoint/2010/main" val="172537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000"/>
                                        <p:tgtEl>
                                          <p:spTgt spid="13">
                                            <p:txEl>
                                              <p:pRg st="0" end="0"/>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2000"/>
                                        <p:tgtEl>
                                          <p:spTgt spid="13">
                                            <p:txEl>
                                              <p:pRg st="1" end="1"/>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2000"/>
                                        <p:tgtEl>
                                          <p:spTgt spid="13">
                                            <p:txEl>
                                              <p:pRg st="2" end="2"/>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2000"/>
                                        <p:tgtEl>
                                          <p:spTgt spid="1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fade">
                                      <p:cBhvr>
                                        <p:cTn id="31" dur="2000"/>
                                        <p:tgtEl>
                                          <p:spTgt spid="13">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animEffect transition="in" filter="fade">
                                      <p:cBhvr>
                                        <p:cTn id="35" dur="2000"/>
                                        <p:tgtEl>
                                          <p:spTgt spid="13">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animEffect transition="in" filter="fade">
                                      <p:cBhvr>
                                        <p:cTn id="39" dur="20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899" y="945269"/>
            <a:ext cx="6172200" cy="857250"/>
          </a:xfrm>
        </p:spPr>
        <p:txBody>
          <a:bodyPr>
            <a:normAutofit/>
          </a:bodyPr>
          <a:lstStyle/>
          <a:p>
            <a:r>
              <a:rPr lang="nl-NL" sz="3600" dirty="0">
                <a:solidFill>
                  <a:srgbClr val="FF4798"/>
                </a:solidFill>
              </a:rPr>
              <a:t>Werkbriefje</a:t>
            </a:r>
          </a:p>
        </p:txBody>
      </p:sp>
      <p:sp>
        <p:nvSpPr>
          <p:cNvPr id="3" name="Tijdelijke aanduiding voor inhoud 2"/>
          <p:cNvSpPr>
            <a:spLocks noGrp="1"/>
          </p:cNvSpPr>
          <p:nvPr>
            <p:ph idx="1"/>
          </p:nvPr>
        </p:nvSpPr>
        <p:spPr>
          <a:xfrm>
            <a:off x="640719" y="1710143"/>
            <a:ext cx="7862560" cy="3437714"/>
          </a:xfrm>
        </p:spPr>
        <p:txBody>
          <a:bodyPr>
            <a:noAutofit/>
          </a:bodyPr>
          <a:lstStyle/>
          <a:p>
            <a:r>
              <a:rPr lang="nl-NL" sz="2700" dirty="0"/>
              <a:t>Complexe opgaven voor het onderwijs</a:t>
            </a:r>
          </a:p>
          <a:p>
            <a:r>
              <a:rPr lang="nl-NL" sz="2700" dirty="0"/>
              <a:t>Het belang van autonomie en zelfsturing</a:t>
            </a:r>
          </a:p>
          <a:p>
            <a:r>
              <a:rPr lang="nl-NL" sz="2700" dirty="0"/>
              <a:t>Dilemma’s en paradoxen bij leidinggeven aan leren en organiseren</a:t>
            </a:r>
          </a:p>
          <a:p>
            <a:r>
              <a:rPr lang="nl-NL" sz="2700" dirty="0"/>
              <a:t>Implicaties voor leiderschap: positioneel – gespreid</a:t>
            </a:r>
          </a:p>
          <a:p>
            <a:r>
              <a:rPr lang="nl-NL" sz="2700" dirty="0"/>
              <a:t>Hoe maak je de omslag van hiërarchisch naar gespreid leiderschap? Een bron van nieuwe paradoxen. </a:t>
            </a:r>
          </a:p>
          <a:p>
            <a:r>
              <a:rPr lang="nl-NL" sz="2700" dirty="0"/>
              <a:t>Leiderschap: Gedeelde rollen of Gespreide praktijk ?</a:t>
            </a:r>
          </a:p>
        </p:txBody>
      </p:sp>
    </p:spTree>
    <p:extLst>
      <p:ext uri="{BB962C8B-B14F-4D97-AF65-F5344CB8AC3E}">
        <p14:creationId xmlns:p14="http://schemas.microsoft.com/office/powerpoint/2010/main" val="18896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91695-C9F8-2D4A-98C7-1D90397AE3F2}"/>
              </a:ext>
            </a:extLst>
          </p:cNvPr>
          <p:cNvSpPr>
            <a:spLocks noGrp="1"/>
          </p:cNvSpPr>
          <p:nvPr>
            <p:ph type="title"/>
          </p:nvPr>
        </p:nvSpPr>
        <p:spPr/>
        <p:txBody>
          <a:bodyPr/>
          <a:lstStyle/>
          <a:p>
            <a:r>
              <a:rPr lang="nl-NL" dirty="0" err="1"/>
              <a:t>Dacher</a:t>
            </a:r>
            <a:r>
              <a:rPr lang="nl-NL" dirty="0"/>
              <a:t> </a:t>
            </a:r>
            <a:r>
              <a:rPr lang="nl-NL" dirty="0" err="1"/>
              <a:t>Keltner</a:t>
            </a:r>
            <a:r>
              <a:rPr lang="nl-NL" dirty="0"/>
              <a:t> (2016). </a:t>
            </a:r>
            <a:r>
              <a:rPr lang="nl-NL" i="1" dirty="0"/>
              <a:t>The power paradox. How we </a:t>
            </a:r>
            <a:r>
              <a:rPr lang="nl-NL" i="1" dirty="0" err="1"/>
              <a:t>gain</a:t>
            </a:r>
            <a:r>
              <a:rPr lang="nl-NL" i="1" dirty="0"/>
              <a:t> </a:t>
            </a:r>
            <a:r>
              <a:rPr lang="nl-NL" i="1" dirty="0" err="1"/>
              <a:t>and</a:t>
            </a:r>
            <a:r>
              <a:rPr lang="nl-NL" i="1" dirty="0"/>
              <a:t> </a:t>
            </a:r>
            <a:r>
              <a:rPr lang="nl-NL" i="1" dirty="0" err="1"/>
              <a:t>lose</a:t>
            </a:r>
            <a:r>
              <a:rPr lang="nl-NL" i="1" dirty="0"/>
              <a:t> </a:t>
            </a:r>
            <a:r>
              <a:rPr lang="nl-NL" i="1" dirty="0" err="1"/>
              <a:t>influence</a:t>
            </a:r>
            <a:endParaRPr lang="nl-NL" dirty="0"/>
          </a:p>
        </p:txBody>
      </p:sp>
      <p:sp>
        <p:nvSpPr>
          <p:cNvPr id="4" name="Tijdelijke aanduiding voor inhoud 3">
            <a:extLst>
              <a:ext uri="{FF2B5EF4-FFF2-40B4-BE49-F238E27FC236}">
                <a16:creationId xmlns:a16="http://schemas.microsoft.com/office/drawing/2014/main" id="{56B08A61-4B6F-AC4E-A9A5-74EC61C0D45A}"/>
              </a:ext>
            </a:extLst>
          </p:cNvPr>
          <p:cNvSpPr>
            <a:spLocks noGrp="1"/>
          </p:cNvSpPr>
          <p:nvPr>
            <p:ph sz="half" idx="2"/>
          </p:nvPr>
        </p:nvSpPr>
        <p:spPr/>
        <p:txBody>
          <a:bodyPr>
            <a:normAutofit/>
          </a:bodyPr>
          <a:lstStyle/>
          <a:p>
            <a:r>
              <a:rPr lang="nl-NL" dirty="0"/>
              <a:t>Allen Lane – </a:t>
            </a:r>
            <a:r>
              <a:rPr lang="nl-NL" dirty="0" err="1"/>
              <a:t>Penguin</a:t>
            </a:r>
            <a:r>
              <a:rPr lang="nl-NL" dirty="0"/>
              <a:t> Books, Random House UK.</a:t>
            </a:r>
          </a:p>
          <a:p>
            <a:endParaRPr lang="nl-NL" dirty="0"/>
          </a:p>
          <a:p>
            <a:r>
              <a:rPr lang="nl-NL" dirty="0"/>
              <a:t>ISBN: 978-1-846-14695-4</a:t>
            </a:r>
          </a:p>
          <a:p>
            <a:endParaRPr lang="nl-NL" dirty="0"/>
          </a:p>
          <a:p>
            <a:r>
              <a:rPr lang="nl-NL" sz="1300" dirty="0" err="1"/>
              <a:t>https</a:t>
            </a:r>
            <a:r>
              <a:rPr lang="nl-NL" sz="1300" dirty="0"/>
              <a:t>://</a:t>
            </a:r>
            <a:r>
              <a:rPr lang="nl-NL" sz="1300" dirty="0" err="1"/>
              <a:t>www.bol.com</a:t>
            </a:r>
            <a:r>
              <a:rPr lang="nl-NL" sz="1300" dirty="0"/>
              <a:t>/nl/f/</a:t>
            </a:r>
            <a:r>
              <a:rPr lang="nl-NL" sz="1300" dirty="0" err="1"/>
              <a:t>the</a:t>
            </a:r>
            <a:r>
              <a:rPr lang="nl-NL" sz="1300" dirty="0"/>
              <a:t>-power-paradox/9200000051728137/?</a:t>
            </a:r>
            <a:r>
              <a:rPr lang="nl-NL" sz="1300" dirty="0" err="1"/>
              <a:t>Referrer</a:t>
            </a:r>
            <a:r>
              <a:rPr lang="nl-NL" sz="1300" dirty="0"/>
              <a:t>=ADVNLGOO002008J-YZC6UR6ZHUENK-312194578750&amp;gclsrc=</a:t>
            </a:r>
            <a:r>
              <a:rPr lang="nl-NL" sz="1300" dirty="0" err="1"/>
              <a:t>aw.ds&amp;ds_rl</a:t>
            </a:r>
            <a:r>
              <a:rPr lang="nl-NL" sz="1300" dirty="0"/>
              <a:t>=1263476&amp;Referrer=ADVNLGOO002008J-YZC6UR6ZHUENK-312194578750&amp;gclid=CjwKCAiAwZTuBRAYEiwAcr67OaeRxCoSVcoRV5eRsjIl6S7Mq8W0nyTKtnBOzQHRIi4DekCLvUKjLBoCUq4QAvD_BwE</a:t>
            </a:r>
          </a:p>
        </p:txBody>
      </p:sp>
      <p:pic>
        <p:nvPicPr>
          <p:cNvPr id="1026" name="Picture 2" descr="Afbeeldingsresultaat voor dacher keltner power paradox">
            <a:extLst>
              <a:ext uri="{FF2B5EF4-FFF2-40B4-BE49-F238E27FC236}">
                <a16:creationId xmlns:a16="http://schemas.microsoft.com/office/drawing/2014/main" id="{A1FC634C-E0FF-0540-8ED1-AB5121893F2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59873" y="1708557"/>
            <a:ext cx="2639291" cy="400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04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89497" y="1176934"/>
            <a:ext cx="5915025" cy="745629"/>
          </a:xfrm>
        </p:spPr>
        <p:txBody>
          <a:bodyPr/>
          <a:lstStyle/>
          <a:p>
            <a:r>
              <a:rPr lang="nl-NL" sz="2700" dirty="0">
                <a:solidFill>
                  <a:srgbClr val="00B0F0"/>
                </a:solidFill>
                <a:latin typeface="Calibri" charset="0"/>
              </a:rPr>
              <a:t>Belemmeringen voor Leven Lang Leren</a:t>
            </a:r>
          </a:p>
        </p:txBody>
      </p:sp>
      <p:pic>
        <p:nvPicPr>
          <p:cNvPr id="5" name="Tijdelijke aanduiding voor inhoud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81342" y="2177058"/>
            <a:ext cx="879575" cy="1251942"/>
          </a:xfrm>
        </p:spPr>
      </p:pic>
      <p:sp>
        <p:nvSpPr>
          <p:cNvPr id="7" name="Tijdelijke aanduiding voor inhoud 6"/>
          <p:cNvSpPr>
            <a:spLocks noGrp="1"/>
          </p:cNvSpPr>
          <p:nvPr>
            <p:ph sz="half" idx="2"/>
          </p:nvPr>
        </p:nvSpPr>
        <p:spPr>
          <a:xfrm>
            <a:off x="2593181" y="2208312"/>
            <a:ext cx="6343650" cy="3074492"/>
          </a:xfrm>
        </p:spPr>
        <p:txBody>
          <a:bodyPr>
            <a:normAutofit/>
          </a:bodyPr>
          <a:lstStyle/>
          <a:p>
            <a:pPr marL="0" indent="0">
              <a:buNone/>
            </a:pPr>
            <a:r>
              <a:rPr lang="nl-NL" i="1" dirty="0">
                <a:latin typeface="Calibri" charset="0"/>
              </a:rPr>
              <a:t>Constante factoren 2002- 2010</a:t>
            </a:r>
          </a:p>
          <a:p>
            <a:pPr marL="0" indent="0"/>
            <a:r>
              <a:rPr lang="nl-NL" dirty="0">
                <a:latin typeface="Calibri" charset="0"/>
              </a:rPr>
              <a:t> Negatieve leeridentiteit in het initiële onderwijs</a:t>
            </a:r>
          </a:p>
          <a:p>
            <a:pPr marL="0" indent="0"/>
            <a:r>
              <a:rPr lang="nl-NL" dirty="0">
                <a:latin typeface="Calibri" charset="0"/>
              </a:rPr>
              <a:t> Faalervaringen, voortijdig schoolverlaten, sociale klasse</a:t>
            </a:r>
          </a:p>
          <a:p>
            <a:pPr marL="0" indent="0"/>
            <a:endParaRPr lang="nl-NL" dirty="0">
              <a:latin typeface="Calibri" charset="0"/>
            </a:endParaRPr>
          </a:p>
          <a:p>
            <a:pPr marL="0" indent="0">
              <a:buNone/>
            </a:pPr>
            <a:r>
              <a:rPr lang="nl-NL" i="1" dirty="0">
                <a:latin typeface="Calibri" charset="0"/>
              </a:rPr>
              <a:t>Weinig invloed:</a:t>
            </a:r>
          </a:p>
          <a:p>
            <a:pPr marL="0" indent="0"/>
            <a:r>
              <a:rPr lang="nl-NL" dirty="0">
                <a:latin typeface="Calibri" charset="0"/>
              </a:rPr>
              <a:t> Financiële en andere  beleidsmaatregelen</a:t>
            </a:r>
          </a:p>
          <a:p>
            <a:pPr marL="0" indent="0"/>
            <a:r>
              <a:rPr lang="nl-NL" dirty="0">
                <a:latin typeface="Calibri" charset="0"/>
              </a:rPr>
              <a:t> Technologie, Internet</a:t>
            </a:r>
          </a:p>
          <a:p>
            <a:pPr marL="0" indent="0"/>
            <a:endParaRPr lang="nl-NL" i="1" dirty="0">
              <a:latin typeface="Calibri" charset="0"/>
            </a:endParaRPr>
          </a:p>
          <a:p>
            <a:pPr marL="0" indent="0"/>
            <a:endParaRPr lang="nl-NL" i="1" dirty="0">
              <a:latin typeface="Calibri" charset="0"/>
            </a:endParaRPr>
          </a:p>
          <a:p>
            <a:pPr marL="0" indent="0"/>
            <a:endParaRPr lang="nl-NL" dirty="0">
              <a:latin typeface="Calibri" charset="0"/>
            </a:endParaRPr>
          </a:p>
          <a:p>
            <a:pPr marL="0" indent="0"/>
            <a:endParaRPr lang="nl-NL" dirty="0">
              <a:latin typeface="Calibri" charset="0"/>
            </a:endParaRPr>
          </a:p>
        </p:txBody>
      </p:sp>
      <p:pic>
        <p:nvPicPr>
          <p:cNvPr id="8" name="Tijdelijke aanduiding voor inhoud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889" y="3776366"/>
            <a:ext cx="862608" cy="12206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kstvak 8"/>
          <p:cNvSpPr txBox="1"/>
          <p:nvPr/>
        </p:nvSpPr>
        <p:spPr>
          <a:xfrm>
            <a:off x="826889" y="5282803"/>
            <a:ext cx="2816423" cy="300082"/>
          </a:xfrm>
          <a:prstGeom prst="rect">
            <a:avLst/>
          </a:prstGeom>
          <a:noFill/>
        </p:spPr>
        <p:txBody>
          <a:bodyPr wrap="square">
            <a:spAutoFit/>
          </a:bodyPr>
          <a:lstStyle/>
          <a:p>
            <a:pPr eaLnBrk="1" hangingPunct="1">
              <a:defRPr/>
            </a:pPr>
            <a:r>
              <a:rPr lang="nl-NL" sz="1350" dirty="0">
                <a:ea typeface="ＭＳ Ｐゴシック" charset="-128"/>
              </a:rPr>
              <a:t>White (2012); </a:t>
            </a:r>
            <a:r>
              <a:rPr lang="nl-NL" sz="1350" dirty="0" err="1">
                <a:ea typeface="ＭＳ Ｐゴシック" charset="-128"/>
              </a:rPr>
              <a:t>Gorard</a:t>
            </a:r>
            <a:r>
              <a:rPr lang="nl-NL" sz="1350" dirty="0">
                <a:ea typeface="ＭＳ Ｐゴシック" charset="-128"/>
              </a:rPr>
              <a:t> &amp; Smith (2007)</a:t>
            </a:r>
          </a:p>
        </p:txBody>
      </p:sp>
    </p:spTree>
    <p:extLst>
      <p:ext uri="{BB962C8B-B14F-4D97-AF65-F5344CB8AC3E}">
        <p14:creationId xmlns:p14="http://schemas.microsoft.com/office/powerpoint/2010/main" val="4113349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2000"/>
                                        <p:tgtEl>
                                          <p:spTgt spid="7">
                                            <p:txEl>
                                              <p:pRg st="0" end="0"/>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2000"/>
                                        <p:tgtEl>
                                          <p:spTgt spid="7">
                                            <p:txEl>
                                              <p:pRg st="1" end="1"/>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2000"/>
                                        <p:tgtEl>
                                          <p:spTgt spid="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2000"/>
                                        <p:tgtEl>
                                          <p:spTgt spid="7">
                                            <p:txEl>
                                              <p:pRg st="4" end="4"/>
                                            </p:txEl>
                                          </p:spTgt>
                                        </p:tgtEl>
                                      </p:cBhvr>
                                    </p:animEffect>
                                  </p:childTnLst>
                                </p:cTn>
                              </p:par>
                            </p:childTnLst>
                          </p:cTn>
                        </p:par>
                        <p:par>
                          <p:cTn id="37" fill="hold" nodeType="afterGroup">
                            <p:stCondLst>
                              <p:cond delay="2000"/>
                            </p:stCondLst>
                            <p:childTnLst>
                              <p:par>
                                <p:cTn id="38" presetID="10" presetClass="entr" presetSubtype="0" fill="hold" nodeType="after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2000"/>
                                        <p:tgtEl>
                                          <p:spTgt spid="7">
                                            <p:txEl>
                                              <p:pRg st="5" end="5"/>
                                            </p:txEl>
                                          </p:spTgt>
                                        </p:tgtEl>
                                      </p:cBhvr>
                                    </p:animEffect>
                                  </p:child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a:xfrm>
            <a:off x="1219796" y="1163091"/>
            <a:ext cx="6704409" cy="745629"/>
          </a:xfrm>
        </p:spPr>
        <p:txBody>
          <a:bodyPr>
            <a:noAutofit/>
          </a:bodyPr>
          <a:lstStyle/>
          <a:p>
            <a:r>
              <a:rPr lang="en-GB" dirty="0" err="1">
                <a:solidFill>
                  <a:srgbClr val="00B0F0"/>
                </a:solidFill>
                <a:latin typeface="Calibri" charset="0"/>
              </a:rPr>
              <a:t>Effecten</a:t>
            </a:r>
            <a:r>
              <a:rPr lang="en-GB" dirty="0">
                <a:solidFill>
                  <a:srgbClr val="00B0F0"/>
                </a:solidFill>
                <a:latin typeface="Calibri" charset="0"/>
              </a:rPr>
              <a:t> van </a:t>
            </a:r>
            <a:r>
              <a:rPr lang="en-GB" dirty="0" err="1">
                <a:solidFill>
                  <a:srgbClr val="00B0F0"/>
                </a:solidFill>
                <a:latin typeface="Calibri" charset="0"/>
              </a:rPr>
              <a:t>toets</a:t>
            </a:r>
            <a:r>
              <a:rPr lang="en-GB" dirty="0">
                <a:solidFill>
                  <a:srgbClr val="00B0F0"/>
                </a:solidFill>
                <a:latin typeface="Calibri" charset="0"/>
              </a:rPr>
              <a:t>- en </a:t>
            </a:r>
            <a:r>
              <a:rPr lang="en-GB" dirty="0" err="1">
                <a:solidFill>
                  <a:srgbClr val="00B0F0"/>
                </a:solidFill>
                <a:latin typeface="Calibri" charset="0"/>
              </a:rPr>
              <a:t>examendruk</a:t>
            </a:r>
            <a:endParaRPr lang="en-GB" dirty="0">
              <a:solidFill>
                <a:srgbClr val="00B0F0"/>
              </a:solidFill>
              <a:latin typeface="Calibri" charset="0"/>
            </a:endParaRPr>
          </a:p>
        </p:txBody>
      </p:sp>
      <p:sp>
        <p:nvSpPr>
          <p:cNvPr id="13" name="Tijdelijke aanduiding voor inhoud 12"/>
          <p:cNvSpPr>
            <a:spLocks noGrp="1"/>
          </p:cNvSpPr>
          <p:nvPr>
            <p:ph sz="half" idx="1"/>
          </p:nvPr>
        </p:nvSpPr>
        <p:spPr>
          <a:xfrm>
            <a:off x="471488" y="2325290"/>
            <a:ext cx="3064669" cy="4262545"/>
          </a:xfrm>
        </p:spPr>
        <p:txBody>
          <a:bodyPr>
            <a:normAutofit fontScale="25000" lnSpcReduction="20000"/>
          </a:bodyPr>
          <a:lstStyle/>
          <a:p>
            <a:pPr>
              <a:lnSpc>
                <a:spcPct val="90000"/>
              </a:lnSpc>
            </a:pPr>
            <a:endParaRPr lang="en-GB" dirty="0">
              <a:latin typeface="Calibri" charset="0"/>
            </a:endParaRPr>
          </a:p>
          <a:p>
            <a:pPr>
              <a:lnSpc>
                <a:spcPct val="90000"/>
              </a:lnSpc>
            </a:pPr>
            <a:endParaRPr lang="en-GB" dirty="0">
              <a:latin typeface="Calibri" charset="0"/>
            </a:endParaRPr>
          </a:p>
          <a:p>
            <a:pPr>
              <a:lnSpc>
                <a:spcPct val="90000"/>
              </a:lnSpc>
            </a:pPr>
            <a:endParaRPr lang="en-GB" dirty="0">
              <a:latin typeface="Calibri" charset="0"/>
            </a:endParaRPr>
          </a:p>
          <a:p>
            <a:pPr>
              <a:lnSpc>
                <a:spcPct val="90000"/>
              </a:lnSpc>
            </a:pPr>
            <a:endParaRPr lang="en-GB" dirty="0">
              <a:latin typeface="Calibri" charset="0"/>
            </a:endParaRPr>
          </a:p>
          <a:p>
            <a:pPr>
              <a:lnSpc>
                <a:spcPct val="90000"/>
              </a:lnSpc>
            </a:pPr>
            <a:endParaRPr lang="en-GB" dirty="0">
              <a:latin typeface="Calibri" charset="0"/>
            </a:endParaRPr>
          </a:p>
          <a:p>
            <a:pPr>
              <a:lnSpc>
                <a:spcPct val="90000"/>
              </a:lnSpc>
              <a:buFont typeface="Arial" charset="0"/>
              <a:buNone/>
            </a:pPr>
            <a:endParaRPr lang="en-GB" dirty="0">
              <a:latin typeface="Calibri" charset="0"/>
            </a:endParaRPr>
          </a:p>
          <a:p>
            <a:pPr>
              <a:lnSpc>
                <a:spcPct val="90000"/>
              </a:lnSpc>
              <a:buFont typeface="Arial" charset="0"/>
              <a:buNone/>
            </a:pPr>
            <a:endParaRPr lang="en-GB" sz="1013" dirty="0">
              <a:latin typeface="Calibri" charset="0"/>
            </a:endParaRPr>
          </a:p>
          <a:p>
            <a:pPr>
              <a:lnSpc>
                <a:spcPct val="90000"/>
              </a:lnSpc>
              <a:buFont typeface="Arial" charset="0"/>
              <a:buNone/>
            </a:pPr>
            <a:endParaRPr lang="en-GB" sz="1013" dirty="0">
              <a:latin typeface="Calibri" charset="0"/>
            </a:endParaRPr>
          </a:p>
          <a:p>
            <a:pPr>
              <a:lnSpc>
                <a:spcPct val="90000"/>
              </a:lnSpc>
              <a:buFont typeface="Arial" charset="0"/>
              <a:buNone/>
            </a:pPr>
            <a:endParaRPr lang="en-GB" sz="1013" dirty="0">
              <a:latin typeface="Calibri" charset="0"/>
            </a:endParaRPr>
          </a:p>
          <a:p>
            <a:pPr>
              <a:lnSpc>
                <a:spcPct val="90000"/>
              </a:lnSpc>
              <a:buFont typeface="Arial" charset="0"/>
              <a:buNone/>
            </a:pPr>
            <a:endParaRPr lang="en-GB" sz="1013" dirty="0">
              <a:latin typeface="Calibri" charset="0"/>
            </a:endParaRPr>
          </a:p>
          <a:p>
            <a:pPr>
              <a:lnSpc>
                <a:spcPct val="90000"/>
              </a:lnSpc>
              <a:buFont typeface="Arial" charset="0"/>
              <a:buNone/>
            </a:pPr>
            <a:endParaRPr lang="en-GB" sz="1013" dirty="0">
              <a:latin typeface="Calibri" charset="0"/>
            </a:endParaRPr>
          </a:p>
          <a:p>
            <a:pPr>
              <a:lnSpc>
                <a:spcPct val="90000"/>
              </a:lnSpc>
              <a:buFont typeface="Arial" charset="0"/>
              <a:buNone/>
            </a:pPr>
            <a:endParaRPr lang="en-GB" sz="1013" dirty="0">
              <a:latin typeface="Calibri" charset="0"/>
            </a:endParaRPr>
          </a:p>
          <a:p>
            <a:pPr>
              <a:lnSpc>
                <a:spcPct val="90000"/>
              </a:lnSpc>
              <a:buFont typeface="Arial" charset="0"/>
              <a:buNone/>
            </a:pPr>
            <a:endParaRPr lang="en-GB" sz="1013" dirty="0">
              <a:latin typeface="Calibri" charset="0"/>
            </a:endParaRPr>
          </a:p>
          <a:p>
            <a:pPr>
              <a:lnSpc>
                <a:spcPct val="90000"/>
              </a:lnSpc>
              <a:buFont typeface="Arial" charset="0"/>
              <a:buNone/>
            </a:pPr>
            <a:endParaRPr lang="en-GB" sz="1013" dirty="0">
              <a:latin typeface="Calibri" charset="0"/>
            </a:endParaRPr>
          </a:p>
          <a:p>
            <a:pPr>
              <a:lnSpc>
                <a:spcPct val="90000"/>
              </a:lnSpc>
              <a:buFont typeface="Arial" charset="0"/>
              <a:buNone/>
            </a:pPr>
            <a:endParaRPr lang="en-GB" sz="1013" dirty="0">
              <a:latin typeface="Calibri" charset="0"/>
            </a:endParaRPr>
          </a:p>
          <a:p>
            <a:pPr>
              <a:lnSpc>
                <a:spcPct val="90000"/>
              </a:lnSpc>
              <a:buFont typeface="Arial" charset="0"/>
              <a:buNone/>
            </a:pPr>
            <a:r>
              <a:rPr lang="en-GB" sz="7200" dirty="0" err="1">
                <a:latin typeface="Calibri" charset="0"/>
              </a:rPr>
              <a:t>Amrein</a:t>
            </a:r>
            <a:r>
              <a:rPr lang="en-GB" sz="7200" dirty="0">
                <a:latin typeface="Calibri" charset="0"/>
              </a:rPr>
              <a:t> &amp; Berliner (2003) in </a:t>
            </a:r>
            <a:r>
              <a:rPr lang="en-GB" sz="7200" i="1" dirty="0">
                <a:latin typeface="Calibri" charset="0"/>
              </a:rPr>
              <a:t>Educational Leadership </a:t>
            </a:r>
          </a:p>
          <a:p>
            <a:pPr>
              <a:lnSpc>
                <a:spcPct val="90000"/>
              </a:lnSpc>
              <a:buFont typeface="Arial" charset="0"/>
              <a:buNone/>
            </a:pPr>
            <a:endParaRPr lang="en-GB" sz="7200" i="1" dirty="0">
              <a:latin typeface="Calibri" charset="0"/>
            </a:endParaRPr>
          </a:p>
          <a:p>
            <a:pPr>
              <a:lnSpc>
                <a:spcPct val="90000"/>
              </a:lnSpc>
              <a:buFont typeface="Arial" charset="0"/>
              <a:buNone/>
            </a:pPr>
            <a:r>
              <a:rPr lang="en-GB" sz="7200" i="1" dirty="0" err="1">
                <a:latin typeface="Calibri" charset="0"/>
              </a:rPr>
              <a:t>Kritiek</a:t>
            </a:r>
            <a:r>
              <a:rPr lang="en-GB" sz="7200" i="1" dirty="0">
                <a:latin typeface="Calibri" charset="0"/>
              </a:rPr>
              <a:t> van New York State Department (2004)</a:t>
            </a:r>
          </a:p>
          <a:p>
            <a:pPr>
              <a:lnSpc>
                <a:spcPct val="90000"/>
              </a:lnSpc>
              <a:buFont typeface="Arial" charset="0"/>
              <a:buNone/>
            </a:pPr>
            <a:r>
              <a:rPr lang="en-GB" sz="7200" dirty="0" err="1">
                <a:latin typeface="Calibri" charset="0"/>
              </a:rPr>
              <a:t>Schoolprestaties</a:t>
            </a:r>
            <a:r>
              <a:rPr lang="en-GB" sz="7200" dirty="0">
                <a:latin typeface="Calibri" charset="0"/>
              </a:rPr>
              <a:t> </a:t>
            </a:r>
            <a:r>
              <a:rPr lang="en-GB" sz="7200" dirty="0" err="1">
                <a:latin typeface="Calibri" charset="0"/>
              </a:rPr>
              <a:t>gaan</a:t>
            </a:r>
            <a:r>
              <a:rPr lang="en-GB" sz="7200" dirty="0">
                <a:latin typeface="Calibri" charset="0"/>
              </a:rPr>
              <a:t> </a:t>
            </a:r>
            <a:r>
              <a:rPr lang="en-GB" sz="7200" dirty="0" err="1">
                <a:latin typeface="Calibri" charset="0"/>
              </a:rPr>
              <a:t>omhoog</a:t>
            </a:r>
            <a:endParaRPr lang="en-GB" sz="7200" dirty="0">
              <a:latin typeface="Calibri" charset="0"/>
            </a:endParaRPr>
          </a:p>
        </p:txBody>
      </p:sp>
      <p:sp>
        <p:nvSpPr>
          <p:cNvPr id="14" name="Tijdelijke aanduiding voor inhoud 13"/>
          <p:cNvSpPr>
            <a:spLocks noGrp="1"/>
          </p:cNvSpPr>
          <p:nvPr>
            <p:ph sz="half" idx="2"/>
          </p:nvPr>
        </p:nvSpPr>
        <p:spPr>
          <a:xfrm>
            <a:off x="3804047" y="2237779"/>
            <a:ext cx="5047059" cy="4350057"/>
          </a:xfrm>
        </p:spPr>
        <p:txBody>
          <a:bodyPr>
            <a:normAutofit fontScale="25000" lnSpcReduction="20000"/>
          </a:bodyPr>
          <a:lstStyle/>
          <a:p>
            <a:pPr>
              <a:lnSpc>
                <a:spcPct val="90000"/>
              </a:lnSpc>
            </a:pPr>
            <a:r>
              <a:rPr lang="en-GB" sz="9600" dirty="0" err="1">
                <a:latin typeface="Calibri" charset="0"/>
              </a:rPr>
              <a:t>Verlaagt</a:t>
            </a:r>
            <a:r>
              <a:rPr lang="en-GB" sz="9600" dirty="0">
                <a:latin typeface="Calibri" charset="0"/>
              </a:rPr>
              <a:t> de </a:t>
            </a:r>
            <a:r>
              <a:rPr lang="en-GB" sz="9600" dirty="0" err="1">
                <a:latin typeface="Calibri" charset="0"/>
              </a:rPr>
              <a:t>motivatie</a:t>
            </a:r>
            <a:r>
              <a:rPr lang="en-GB" sz="9600" dirty="0">
                <a:latin typeface="Calibri" charset="0"/>
              </a:rPr>
              <a:t> </a:t>
            </a:r>
            <a:r>
              <a:rPr lang="en-GB" sz="9600" dirty="0" err="1">
                <a:latin typeface="Calibri" charset="0"/>
              </a:rPr>
              <a:t>voor</a:t>
            </a:r>
            <a:r>
              <a:rPr lang="en-GB" sz="9600" dirty="0">
                <a:latin typeface="Calibri" charset="0"/>
              </a:rPr>
              <a:t>:</a:t>
            </a:r>
          </a:p>
          <a:p>
            <a:pPr lvl="1">
              <a:lnSpc>
                <a:spcPct val="90000"/>
              </a:lnSpc>
            </a:pPr>
            <a:r>
              <a:rPr lang="en-GB" sz="9600" dirty="0" err="1">
                <a:latin typeface="Calibri" charset="0"/>
              </a:rPr>
              <a:t>zelfsturing</a:t>
            </a:r>
            <a:r>
              <a:rPr lang="en-GB" sz="9600" dirty="0">
                <a:latin typeface="Calibri" charset="0"/>
              </a:rPr>
              <a:t> </a:t>
            </a:r>
          </a:p>
          <a:p>
            <a:pPr lvl="1">
              <a:lnSpc>
                <a:spcPct val="90000"/>
              </a:lnSpc>
            </a:pPr>
            <a:r>
              <a:rPr lang="en-GB" sz="9600" dirty="0" err="1">
                <a:latin typeface="Calibri" charset="0"/>
              </a:rPr>
              <a:t>kritisch</a:t>
            </a:r>
            <a:r>
              <a:rPr lang="en-GB" sz="9600" dirty="0">
                <a:latin typeface="Calibri" charset="0"/>
              </a:rPr>
              <a:t> </a:t>
            </a:r>
            <a:r>
              <a:rPr lang="en-GB" sz="9600" dirty="0" err="1">
                <a:latin typeface="Calibri" charset="0"/>
              </a:rPr>
              <a:t>denken</a:t>
            </a:r>
            <a:r>
              <a:rPr lang="en-GB" sz="9600" dirty="0">
                <a:latin typeface="Calibri" charset="0"/>
              </a:rPr>
              <a:t>  </a:t>
            </a:r>
          </a:p>
          <a:p>
            <a:pPr lvl="1">
              <a:lnSpc>
                <a:spcPct val="90000"/>
              </a:lnSpc>
            </a:pPr>
            <a:r>
              <a:rPr lang="en-GB" sz="9600" dirty="0">
                <a:latin typeface="Calibri" charset="0"/>
              </a:rPr>
              <a:t>het </a:t>
            </a:r>
            <a:r>
              <a:rPr lang="en-GB" sz="9600" dirty="0" err="1">
                <a:latin typeface="Calibri" charset="0"/>
              </a:rPr>
              <a:t>geloof</a:t>
            </a:r>
            <a:r>
              <a:rPr lang="en-GB" sz="9600" dirty="0">
                <a:latin typeface="Calibri" charset="0"/>
              </a:rPr>
              <a:t> in </a:t>
            </a:r>
            <a:r>
              <a:rPr lang="en-GB" sz="9600" dirty="0" err="1">
                <a:latin typeface="Calibri" charset="0"/>
              </a:rPr>
              <a:t>eigen</a:t>
            </a:r>
            <a:r>
              <a:rPr lang="en-GB" sz="9600" dirty="0">
                <a:latin typeface="Calibri" charset="0"/>
              </a:rPr>
              <a:t> </a:t>
            </a:r>
            <a:r>
              <a:rPr lang="en-GB" sz="9600" dirty="0" err="1">
                <a:latin typeface="Calibri" charset="0"/>
              </a:rPr>
              <a:t>kunnen</a:t>
            </a:r>
            <a:endParaRPr lang="en-GB" sz="9600" dirty="0">
              <a:latin typeface="Calibri" charset="0"/>
            </a:endParaRPr>
          </a:p>
          <a:p>
            <a:pPr lvl="1">
              <a:lnSpc>
                <a:spcPct val="90000"/>
              </a:lnSpc>
            </a:pPr>
            <a:r>
              <a:rPr lang="en-GB" sz="9600" dirty="0" err="1">
                <a:latin typeface="Calibri" charset="0"/>
              </a:rPr>
              <a:t>een</a:t>
            </a:r>
            <a:r>
              <a:rPr lang="en-GB" sz="9600" dirty="0">
                <a:latin typeface="Calibri" charset="0"/>
              </a:rPr>
              <a:t> </a:t>
            </a:r>
            <a:r>
              <a:rPr lang="en-GB" sz="9600" dirty="0" err="1">
                <a:latin typeface="Calibri" charset="0"/>
              </a:rPr>
              <a:t>leven</a:t>
            </a:r>
            <a:r>
              <a:rPr lang="en-GB" sz="9600" dirty="0">
                <a:latin typeface="Calibri" charset="0"/>
              </a:rPr>
              <a:t> </a:t>
            </a:r>
            <a:r>
              <a:rPr lang="en-GB" sz="9600" dirty="0" err="1">
                <a:latin typeface="Calibri" charset="0"/>
              </a:rPr>
              <a:t>lang</a:t>
            </a:r>
            <a:r>
              <a:rPr lang="en-GB" sz="9600" dirty="0">
                <a:latin typeface="Calibri" charset="0"/>
              </a:rPr>
              <a:t> </a:t>
            </a:r>
            <a:r>
              <a:rPr lang="en-GB" sz="9600" dirty="0" err="1">
                <a:latin typeface="Calibri" charset="0"/>
              </a:rPr>
              <a:t>leren</a:t>
            </a:r>
            <a:endParaRPr lang="en-GB" sz="9600" dirty="0">
              <a:latin typeface="Calibri" charset="0"/>
            </a:endParaRPr>
          </a:p>
          <a:p>
            <a:pPr>
              <a:lnSpc>
                <a:spcPct val="90000"/>
              </a:lnSpc>
            </a:pPr>
            <a:endParaRPr lang="en-GB" sz="9600" dirty="0">
              <a:latin typeface="Calibri" charset="0"/>
            </a:endParaRPr>
          </a:p>
          <a:p>
            <a:pPr>
              <a:lnSpc>
                <a:spcPct val="90000"/>
              </a:lnSpc>
            </a:pPr>
            <a:r>
              <a:rPr lang="en-GB" sz="9600" dirty="0" err="1">
                <a:latin typeface="Calibri" charset="0"/>
              </a:rPr>
              <a:t>Verhoogt</a:t>
            </a:r>
            <a:r>
              <a:rPr lang="en-GB" sz="9600" dirty="0">
                <a:latin typeface="Calibri" charset="0"/>
              </a:rPr>
              <a:t> </a:t>
            </a:r>
            <a:r>
              <a:rPr lang="en-GB" sz="9600" dirty="0" err="1">
                <a:latin typeface="Calibri" charset="0"/>
              </a:rPr>
              <a:t>gevoelens</a:t>
            </a:r>
            <a:r>
              <a:rPr lang="en-GB" sz="9600" dirty="0">
                <a:latin typeface="Calibri" charset="0"/>
              </a:rPr>
              <a:t> van:</a:t>
            </a:r>
          </a:p>
          <a:p>
            <a:pPr lvl="1">
              <a:lnSpc>
                <a:spcPct val="90000"/>
              </a:lnSpc>
            </a:pPr>
            <a:r>
              <a:rPr lang="en-GB" sz="9600" dirty="0">
                <a:latin typeface="Calibri" charset="0"/>
              </a:rPr>
              <a:t>angst </a:t>
            </a:r>
          </a:p>
          <a:p>
            <a:pPr lvl="1">
              <a:lnSpc>
                <a:spcPct val="90000"/>
              </a:lnSpc>
            </a:pPr>
            <a:r>
              <a:rPr lang="en-GB" sz="9600" dirty="0" err="1">
                <a:latin typeface="Calibri" charset="0"/>
              </a:rPr>
              <a:t>boosheid</a:t>
            </a:r>
            <a:r>
              <a:rPr lang="en-GB" sz="9600" dirty="0">
                <a:latin typeface="Calibri" charset="0"/>
              </a:rPr>
              <a:t> </a:t>
            </a:r>
          </a:p>
          <a:p>
            <a:pPr lvl="1">
              <a:lnSpc>
                <a:spcPct val="90000"/>
              </a:lnSpc>
            </a:pPr>
            <a:r>
              <a:rPr lang="en-GB" sz="9600" dirty="0" err="1">
                <a:latin typeface="Calibri" charset="0"/>
              </a:rPr>
              <a:t>pessimisme</a:t>
            </a:r>
            <a:r>
              <a:rPr lang="en-GB" sz="9600" dirty="0">
                <a:latin typeface="Calibri" charset="0"/>
              </a:rPr>
              <a:t> </a:t>
            </a:r>
          </a:p>
          <a:p>
            <a:pPr lvl="1">
              <a:lnSpc>
                <a:spcPct val="90000"/>
              </a:lnSpc>
            </a:pPr>
            <a:endParaRPr lang="en-GB" sz="9600" dirty="0">
              <a:latin typeface="Calibri" charset="0"/>
            </a:endParaRPr>
          </a:p>
          <a:p>
            <a:pPr>
              <a:lnSpc>
                <a:spcPct val="90000"/>
              </a:lnSpc>
            </a:pPr>
            <a:r>
              <a:rPr lang="en-GB" sz="9600" dirty="0" err="1">
                <a:latin typeface="Calibri" charset="0"/>
              </a:rPr>
              <a:t>Voortijdig</a:t>
            </a:r>
            <a:r>
              <a:rPr lang="en-GB" sz="9600" dirty="0">
                <a:latin typeface="Calibri" charset="0"/>
              </a:rPr>
              <a:t> </a:t>
            </a:r>
            <a:r>
              <a:rPr lang="en-GB" sz="9600" dirty="0" err="1">
                <a:latin typeface="Calibri" charset="0"/>
              </a:rPr>
              <a:t>schoolverlaten</a:t>
            </a:r>
            <a:r>
              <a:rPr lang="en-GB" sz="9600" dirty="0">
                <a:latin typeface="Calibri" charset="0"/>
              </a:rPr>
              <a:t> </a:t>
            </a:r>
            <a:r>
              <a:rPr lang="en-GB" sz="9600" dirty="0" err="1">
                <a:latin typeface="Calibri" charset="0"/>
              </a:rPr>
              <a:t>neemt</a:t>
            </a:r>
            <a:r>
              <a:rPr lang="en-GB" sz="9600" dirty="0">
                <a:latin typeface="Calibri" charset="0"/>
              </a:rPr>
              <a:t> toe</a:t>
            </a:r>
          </a:p>
          <a:p>
            <a:pPr>
              <a:lnSpc>
                <a:spcPct val="90000"/>
              </a:lnSpc>
            </a:pPr>
            <a:endParaRPr lang="en-GB" dirty="0">
              <a:latin typeface="Calibri" charset="0"/>
            </a:endParaRPr>
          </a:p>
        </p:txBody>
      </p:sp>
      <p:pic>
        <p:nvPicPr>
          <p:cNvPr id="12" name="Afbeelding 11" descr="Hig stakes testing 200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2237779"/>
            <a:ext cx="2729121" cy="2155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50648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xEl>
                                              <p:pRg st="15" end="15"/>
                                            </p:txEl>
                                          </p:spTgt>
                                        </p:tgtEl>
                                        <p:attrNameLst>
                                          <p:attrName>style.visibility</p:attrName>
                                        </p:attrNameLst>
                                      </p:cBhvr>
                                      <p:to>
                                        <p:strVal val="visible"/>
                                      </p:to>
                                    </p:set>
                                    <p:animEffect transition="in" filter="fade">
                                      <p:cBhvr>
                                        <p:cTn id="11" dur="2000"/>
                                        <p:tgtEl>
                                          <p:spTgt spid="13">
                                            <p:txEl>
                                              <p:pRg st="15" end="15"/>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2000"/>
                                        <p:tgtEl>
                                          <p:spTgt spid="14">
                                            <p:txEl>
                                              <p:pRg st="0" end="0"/>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2000"/>
                                        <p:tgtEl>
                                          <p:spTgt spid="14">
                                            <p:txEl>
                                              <p:pRg st="1" end="1"/>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fade">
                                      <p:cBhvr>
                                        <p:cTn id="23" dur="2000"/>
                                        <p:tgtEl>
                                          <p:spTgt spid="14">
                                            <p:txEl>
                                              <p:pRg st="2" end="2"/>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2000"/>
                                        <p:tgtEl>
                                          <p:spTgt spid="14">
                                            <p:txEl>
                                              <p:pRg st="3" end="3"/>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fade">
                                      <p:cBhvr>
                                        <p:cTn id="31" dur="2000"/>
                                        <p:tgtEl>
                                          <p:spTgt spid="14">
                                            <p:txEl>
                                              <p:pRg st="4" end="4"/>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Effect transition="in" filter="fade">
                                      <p:cBhvr>
                                        <p:cTn id="35" dur="2000"/>
                                        <p:tgtEl>
                                          <p:spTgt spid="14">
                                            <p:txEl>
                                              <p:pRg st="6" end="6"/>
                                            </p:txEl>
                                          </p:spTgt>
                                        </p:tgtEl>
                                      </p:cBhvr>
                                    </p:animEffect>
                                  </p:childTnLst>
                                </p:cTn>
                              </p:par>
                            </p:childTnLst>
                          </p:cTn>
                        </p:par>
                        <p:par>
                          <p:cTn id="36" fill="hold" nodeType="afterGroup">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Effect transition="in" filter="fade">
                                      <p:cBhvr>
                                        <p:cTn id="39" dur="2000"/>
                                        <p:tgtEl>
                                          <p:spTgt spid="14">
                                            <p:txEl>
                                              <p:pRg st="7" end="7"/>
                                            </p:txEl>
                                          </p:spTgt>
                                        </p:tgtEl>
                                      </p:cBhvr>
                                    </p:animEffect>
                                  </p:childTnLst>
                                </p:cTn>
                              </p:par>
                            </p:childTnLst>
                          </p:cTn>
                        </p:par>
                        <p:par>
                          <p:cTn id="40" fill="hold" nodeType="afterGroup">
                            <p:stCondLst>
                              <p:cond delay="18000"/>
                            </p:stCondLst>
                            <p:childTnLst>
                              <p:par>
                                <p:cTn id="41" presetID="10" presetClass="entr" presetSubtype="0" fill="hold" nodeType="after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Effect transition="in" filter="fade">
                                      <p:cBhvr>
                                        <p:cTn id="43" dur="2000"/>
                                        <p:tgtEl>
                                          <p:spTgt spid="14">
                                            <p:txEl>
                                              <p:pRg st="8" end="8"/>
                                            </p:txEl>
                                          </p:spTgt>
                                        </p:tgtEl>
                                      </p:cBhvr>
                                    </p:animEffect>
                                  </p:childTnLst>
                                </p:cTn>
                              </p:par>
                            </p:childTnLst>
                          </p:cTn>
                        </p:par>
                        <p:par>
                          <p:cTn id="44" fill="hold" nodeType="afterGroup">
                            <p:stCondLst>
                              <p:cond delay="20000"/>
                            </p:stCondLst>
                            <p:childTnLst>
                              <p:par>
                                <p:cTn id="45" presetID="10" presetClass="entr" presetSubtype="0" fill="hold" nodeType="after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Effect transition="in" filter="fade">
                                      <p:cBhvr>
                                        <p:cTn id="47" dur="2000"/>
                                        <p:tgtEl>
                                          <p:spTgt spid="14">
                                            <p:txEl>
                                              <p:pRg st="9" end="9"/>
                                            </p:txEl>
                                          </p:spTgt>
                                        </p:tgtEl>
                                      </p:cBhvr>
                                    </p:animEffect>
                                  </p:childTnLst>
                                </p:cTn>
                              </p:par>
                            </p:childTnLst>
                          </p:cTn>
                        </p:par>
                        <p:par>
                          <p:cTn id="48" fill="hold" nodeType="afterGroup">
                            <p:stCondLst>
                              <p:cond delay="22000"/>
                            </p:stCondLst>
                            <p:childTnLst>
                              <p:par>
                                <p:cTn id="49" presetID="10" presetClass="entr" presetSubtype="0" fill="hold" nodeType="afterEffect">
                                  <p:stCondLst>
                                    <p:cond delay="0"/>
                                  </p:stCondLst>
                                  <p:childTnLst>
                                    <p:set>
                                      <p:cBhvr>
                                        <p:cTn id="50" dur="1" fill="hold">
                                          <p:stCondLst>
                                            <p:cond delay="0"/>
                                          </p:stCondLst>
                                        </p:cTn>
                                        <p:tgtEl>
                                          <p:spTgt spid="14">
                                            <p:txEl>
                                              <p:pRg st="11" end="11"/>
                                            </p:txEl>
                                          </p:spTgt>
                                        </p:tgtEl>
                                        <p:attrNameLst>
                                          <p:attrName>style.visibility</p:attrName>
                                        </p:attrNameLst>
                                      </p:cBhvr>
                                      <p:to>
                                        <p:strVal val="visible"/>
                                      </p:to>
                                    </p:set>
                                    <p:animEffect transition="in" filter="fade">
                                      <p:cBhvr>
                                        <p:cTn id="51" dur="2000"/>
                                        <p:tgtEl>
                                          <p:spTgt spid="14">
                                            <p:txEl>
                                              <p:pRg st="11" end="11"/>
                                            </p:txEl>
                                          </p:spTgt>
                                        </p:tgtEl>
                                      </p:cBhvr>
                                    </p:animEffect>
                                  </p:childTnLst>
                                </p:cTn>
                              </p:par>
                            </p:childTnLst>
                          </p:cTn>
                        </p:par>
                        <p:par>
                          <p:cTn id="52" fill="hold" nodeType="afterGroup">
                            <p:stCondLst>
                              <p:cond delay="24000"/>
                            </p:stCondLst>
                            <p:childTnLst>
                              <p:par>
                                <p:cTn id="53" presetID="10" presetClass="entr" presetSubtype="0" fill="hold" nodeType="afterEffect">
                                  <p:stCondLst>
                                    <p:cond delay="0"/>
                                  </p:stCondLst>
                                  <p:childTnLst>
                                    <p:set>
                                      <p:cBhvr>
                                        <p:cTn id="54" dur="1" fill="hold">
                                          <p:stCondLst>
                                            <p:cond delay="0"/>
                                          </p:stCondLst>
                                        </p:cTn>
                                        <p:tgtEl>
                                          <p:spTgt spid="13">
                                            <p:txEl>
                                              <p:pRg st="17" end="17"/>
                                            </p:txEl>
                                          </p:spTgt>
                                        </p:tgtEl>
                                        <p:attrNameLst>
                                          <p:attrName>style.visibility</p:attrName>
                                        </p:attrNameLst>
                                      </p:cBhvr>
                                      <p:to>
                                        <p:strVal val="visible"/>
                                      </p:to>
                                    </p:set>
                                    <p:animEffect transition="in" filter="fade">
                                      <p:cBhvr>
                                        <p:cTn id="55" dur="2000"/>
                                        <p:tgtEl>
                                          <p:spTgt spid="13">
                                            <p:txEl>
                                              <p:pRg st="17" end="17"/>
                                            </p:txEl>
                                          </p:spTgt>
                                        </p:tgtEl>
                                      </p:cBhvr>
                                    </p:animEffect>
                                  </p:childTnLst>
                                </p:cTn>
                              </p:par>
                            </p:childTnLst>
                          </p:cTn>
                        </p:par>
                        <p:par>
                          <p:cTn id="56" fill="hold" nodeType="afterGroup">
                            <p:stCondLst>
                              <p:cond delay="26000"/>
                            </p:stCondLst>
                            <p:childTnLst>
                              <p:par>
                                <p:cTn id="57" presetID="10" presetClass="entr" presetSubtype="0" fill="hold" nodeType="afterEffect">
                                  <p:stCondLst>
                                    <p:cond delay="0"/>
                                  </p:stCondLst>
                                  <p:childTnLst>
                                    <p:set>
                                      <p:cBhvr>
                                        <p:cTn id="58" dur="1" fill="hold">
                                          <p:stCondLst>
                                            <p:cond delay="0"/>
                                          </p:stCondLst>
                                        </p:cTn>
                                        <p:tgtEl>
                                          <p:spTgt spid="13">
                                            <p:txEl>
                                              <p:pRg st="18" end="18"/>
                                            </p:txEl>
                                          </p:spTgt>
                                        </p:tgtEl>
                                        <p:attrNameLst>
                                          <p:attrName>style.visibility</p:attrName>
                                        </p:attrNameLst>
                                      </p:cBhvr>
                                      <p:to>
                                        <p:strVal val="visible"/>
                                      </p:to>
                                    </p:set>
                                    <p:animEffect transition="in" filter="fade">
                                      <p:cBhvr>
                                        <p:cTn id="59" dur="2000"/>
                                        <p:tgtEl>
                                          <p:spTgt spid="1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1"/>
          </p:nvPr>
        </p:nvSpPr>
        <p:spPr>
          <a:xfrm>
            <a:off x="610790" y="2302966"/>
            <a:ext cx="5411391" cy="4191351"/>
          </a:xfrm>
        </p:spPr>
        <p:txBody>
          <a:bodyPr>
            <a:normAutofit fontScale="25000" lnSpcReduction="20000"/>
          </a:bodyPr>
          <a:lstStyle/>
          <a:p>
            <a:r>
              <a:rPr lang="nl-NL" sz="9600" dirty="0">
                <a:latin typeface="Calibri" charset="0"/>
              </a:rPr>
              <a:t>Het zelfrespect van zwakke studenten daalt</a:t>
            </a:r>
          </a:p>
          <a:p>
            <a:r>
              <a:rPr lang="nl-NL" sz="9600" dirty="0">
                <a:latin typeface="Calibri" charset="0"/>
              </a:rPr>
              <a:t>Leraren richten zich meer op cognitieve zaken</a:t>
            </a:r>
          </a:p>
          <a:p>
            <a:r>
              <a:rPr lang="nl-NL" sz="9600" dirty="0">
                <a:latin typeface="Calibri" charset="0"/>
              </a:rPr>
              <a:t>Prestaties belangrijker dan het leerproces</a:t>
            </a:r>
          </a:p>
          <a:p>
            <a:r>
              <a:rPr lang="nl-NL" sz="9600" dirty="0">
                <a:latin typeface="Calibri" charset="0"/>
              </a:rPr>
              <a:t>Examinering versterkt de extrinsieke motivatie meer dan de intrinsieke</a:t>
            </a:r>
          </a:p>
          <a:p>
            <a:r>
              <a:rPr lang="nl-NL" sz="9600" dirty="0">
                <a:latin typeface="Calibri" charset="0"/>
              </a:rPr>
              <a:t>Negatieve effecten van examinering beperken door:</a:t>
            </a:r>
          </a:p>
          <a:p>
            <a:pPr lvl="1"/>
            <a:r>
              <a:rPr lang="nl-NL" sz="9600" dirty="0">
                <a:latin typeface="Calibri" charset="0"/>
              </a:rPr>
              <a:t>meer keuzemogelijkheden, </a:t>
            </a:r>
          </a:p>
          <a:p>
            <a:pPr lvl="1"/>
            <a:r>
              <a:rPr lang="nl-NL" sz="9600" dirty="0">
                <a:latin typeface="Calibri" charset="0"/>
              </a:rPr>
              <a:t>zelfsturing, </a:t>
            </a:r>
          </a:p>
          <a:p>
            <a:pPr lvl="1"/>
            <a:r>
              <a:rPr lang="nl-NL" sz="9600" dirty="0">
                <a:latin typeface="Calibri" charset="0"/>
              </a:rPr>
              <a:t>en samenwerkend leren</a:t>
            </a:r>
          </a:p>
          <a:p>
            <a:endParaRPr lang="en-GB" sz="1575" dirty="0">
              <a:latin typeface="Calibri" charset="0"/>
            </a:endParaRPr>
          </a:p>
          <a:p>
            <a:endParaRPr lang="en-GB" sz="1575" dirty="0">
              <a:latin typeface="Calibri" charset="0"/>
            </a:endParaRPr>
          </a:p>
        </p:txBody>
      </p:sp>
      <p:sp>
        <p:nvSpPr>
          <p:cNvPr id="8" name="Tijdelijke aanduiding voor inhoud 7"/>
          <p:cNvSpPr>
            <a:spLocks noGrp="1"/>
          </p:cNvSpPr>
          <p:nvPr>
            <p:ph sz="half" idx="2"/>
          </p:nvPr>
        </p:nvSpPr>
        <p:spPr>
          <a:xfrm>
            <a:off x="5870864" y="2499420"/>
            <a:ext cx="2825760" cy="4202716"/>
          </a:xfrm>
        </p:spPr>
        <p:txBody>
          <a:bodyPr>
            <a:normAutofit fontScale="25000" lnSpcReduction="20000"/>
          </a:bodyPr>
          <a:lstStyle/>
          <a:p>
            <a:pPr>
              <a:lnSpc>
                <a:spcPct val="80000"/>
              </a:lnSpc>
            </a:pPr>
            <a:endParaRPr lang="en-GB" sz="619" dirty="0">
              <a:latin typeface="Calibri" charset="0"/>
            </a:endParaRPr>
          </a:p>
          <a:p>
            <a:pPr>
              <a:lnSpc>
                <a:spcPct val="80000"/>
              </a:lnSpc>
            </a:pPr>
            <a:endParaRPr lang="en-GB" sz="619" dirty="0">
              <a:latin typeface="Calibri" charset="0"/>
            </a:endParaRPr>
          </a:p>
          <a:p>
            <a:pPr>
              <a:lnSpc>
                <a:spcPct val="80000"/>
              </a:lnSpc>
            </a:pPr>
            <a:endParaRPr lang="en-GB" sz="619" dirty="0">
              <a:latin typeface="Calibri" charset="0"/>
            </a:endParaRPr>
          </a:p>
          <a:p>
            <a:pPr>
              <a:lnSpc>
                <a:spcPct val="80000"/>
              </a:lnSpc>
            </a:pPr>
            <a:endParaRPr lang="en-GB" sz="619" dirty="0">
              <a:latin typeface="Calibri" charset="0"/>
            </a:endParaRPr>
          </a:p>
          <a:p>
            <a:pPr>
              <a:lnSpc>
                <a:spcPct val="80000"/>
              </a:lnSpc>
            </a:pPr>
            <a:endParaRPr lang="en-GB" sz="619" dirty="0">
              <a:latin typeface="Calibri" charset="0"/>
            </a:endParaRPr>
          </a:p>
          <a:p>
            <a:pPr>
              <a:lnSpc>
                <a:spcPct val="80000"/>
              </a:lnSpc>
            </a:pPr>
            <a:endParaRPr lang="en-GB" sz="619" dirty="0">
              <a:latin typeface="Calibri" charset="0"/>
            </a:endParaRPr>
          </a:p>
          <a:p>
            <a:pPr>
              <a:lnSpc>
                <a:spcPct val="80000"/>
              </a:lnSpc>
            </a:pPr>
            <a:endParaRPr lang="en-GB" sz="619" dirty="0">
              <a:latin typeface="Calibri" charset="0"/>
            </a:endParaRPr>
          </a:p>
          <a:p>
            <a:pPr>
              <a:lnSpc>
                <a:spcPct val="80000"/>
              </a:lnSpc>
            </a:pPr>
            <a:endParaRPr lang="en-GB" sz="619" dirty="0">
              <a:latin typeface="Calibri" charset="0"/>
            </a:endParaRPr>
          </a:p>
          <a:p>
            <a:pPr>
              <a:lnSpc>
                <a:spcPct val="80000"/>
              </a:lnSpc>
            </a:pPr>
            <a:endParaRPr lang="en-GB" sz="619" dirty="0">
              <a:latin typeface="Calibri" charset="0"/>
            </a:endParaRPr>
          </a:p>
          <a:p>
            <a:pPr>
              <a:lnSpc>
                <a:spcPct val="80000"/>
              </a:lnSpc>
            </a:pPr>
            <a:endParaRPr lang="en-GB" sz="619" dirty="0">
              <a:latin typeface="Calibri" charset="0"/>
            </a:endParaRPr>
          </a:p>
          <a:p>
            <a:pPr marL="0" indent="0">
              <a:lnSpc>
                <a:spcPct val="80000"/>
              </a:lnSpc>
              <a:buNone/>
            </a:pPr>
            <a:endParaRPr lang="en-GB" sz="619" dirty="0">
              <a:latin typeface="Calibri" charset="0"/>
            </a:endParaRPr>
          </a:p>
          <a:p>
            <a:pPr>
              <a:lnSpc>
                <a:spcPct val="80000"/>
              </a:lnSpc>
            </a:pPr>
            <a:endParaRPr lang="en-GB" sz="619" dirty="0">
              <a:latin typeface="Calibri" charset="0"/>
            </a:endParaRPr>
          </a:p>
          <a:p>
            <a:pPr>
              <a:lnSpc>
                <a:spcPct val="80000"/>
              </a:lnSpc>
              <a:buFont typeface="Arial" charset="0"/>
              <a:buNone/>
            </a:pPr>
            <a:endParaRPr lang="en-GB" sz="619" dirty="0">
              <a:latin typeface="Calibri" charset="0"/>
            </a:endParaRPr>
          </a:p>
          <a:p>
            <a:pPr>
              <a:lnSpc>
                <a:spcPct val="80000"/>
              </a:lnSpc>
              <a:buFont typeface="Arial" charset="0"/>
              <a:buNone/>
            </a:pPr>
            <a:endParaRPr lang="en-GB" sz="619" dirty="0">
              <a:latin typeface="Calibri" charset="0"/>
            </a:endParaRPr>
          </a:p>
          <a:p>
            <a:pPr>
              <a:lnSpc>
                <a:spcPct val="80000"/>
              </a:lnSpc>
              <a:buFont typeface="Arial" charset="0"/>
              <a:buNone/>
            </a:pPr>
            <a:endParaRPr lang="en-GB" sz="788" dirty="0">
              <a:latin typeface="Calibri" charset="0"/>
            </a:endParaRPr>
          </a:p>
          <a:p>
            <a:pPr>
              <a:lnSpc>
                <a:spcPct val="80000"/>
              </a:lnSpc>
              <a:buFont typeface="Arial" charset="0"/>
              <a:buNone/>
            </a:pPr>
            <a:endParaRPr lang="en-GB" sz="788" dirty="0">
              <a:latin typeface="Calibri" charset="0"/>
            </a:endParaRPr>
          </a:p>
          <a:p>
            <a:pPr>
              <a:lnSpc>
                <a:spcPct val="80000"/>
              </a:lnSpc>
              <a:buFont typeface="Arial" charset="0"/>
              <a:buNone/>
            </a:pPr>
            <a:endParaRPr lang="en-GB" sz="788" dirty="0">
              <a:latin typeface="Calibri" charset="0"/>
            </a:endParaRPr>
          </a:p>
          <a:p>
            <a:pPr>
              <a:lnSpc>
                <a:spcPct val="80000"/>
              </a:lnSpc>
              <a:buFont typeface="Arial" charset="0"/>
              <a:buNone/>
            </a:pPr>
            <a:endParaRPr lang="en-GB" sz="788" dirty="0">
              <a:latin typeface="Calibri" charset="0"/>
            </a:endParaRPr>
          </a:p>
          <a:p>
            <a:pPr>
              <a:lnSpc>
                <a:spcPct val="80000"/>
              </a:lnSpc>
              <a:buFont typeface="Arial" charset="0"/>
              <a:buNone/>
            </a:pPr>
            <a:endParaRPr lang="en-GB" sz="788" dirty="0">
              <a:latin typeface="Calibri" charset="0"/>
            </a:endParaRPr>
          </a:p>
          <a:p>
            <a:pPr>
              <a:lnSpc>
                <a:spcPct val="80000"/>
              </a:lnSpc>
              <a:buFont typeface="Arial" charset="0"/>
              <a:buNone/>
            </a:pPr>
            <a:endParaRPr lang="en-GB" sz="788" dirty="0">
              <a:latin typeface="Calibri" charset="0"/>
            </a:endParaRPr>
          </a:p>
          <a:p>
            <a:pPr>
              <a:lnSpc>
                <a:spcPct val="80000"/>
              </a:lnSpc>
              <a:buFont typeface="Arial" charset="0"/>
              <a:buNone/>
            </a:pPr>
            <a:endParaRPr lang="en-GB" sz="788" dirty="0">
              <a:latin typeface="Calibri" charset="0"/>
            </a:endParaRPr>
          </a:p>
          <a:p>
            <a:pPr>
              <a:lnSpc>
                <a:spcPct val="80000"/>
              </a:lnSpc>
              <a:buFont typeface="Arial" charset="0"/>
              <a:buNone/>
            </a:pPr>
            <a:r>
              <a:rPr lang="en-GB" sz="6400" dirty="0">
                <a:latin typeface="Calibri" charset="0"/>
              </a:rPr>
              <a:t>Allen &amp; Deakin Crick (2002) </a:t>
            </a:r>
          </a:p>
          <a:p>
            <a:pPr>
              <a:lnSpc>
                <a:spcPct val="80000"/>
              </a:lnSpc>
              <a:buFont typeface="Arial" charset="0"/>
              <a:buNone/>
            </a:pPr>
            <a:r>
              <a:rPr lang="en-GB" sz="6400" dirty="0">
                <a:latin typeface="Calibri" charset="0"/>
              </a:rPr>
              <a:t>Research Evidence in Education Library.</a:t>
            </a:r>
          </a:p>
          <a:p>
            <a:pPr>
              <a:lnSpc>
                <a:spcPct val="80000"/>
              </a:lnSpc>
              <a:buFont typeface="Arial" charset="0"/>
              <a:buNone/>
            </a:pPr>
            <a:endParaRPr lang="en-GB" sz="6400" dirty="0">
              <a:latin typeface="Calibri" charset="0"/>
            </a:endParaRPr>
          </a:p>
          <a:p>
            <a:pPr>
              <a:lnSpc>
                <a:spcPct val="80000"/>
              </a:lnSpc>
              <a:buFont typeface="Arial" charset="0"/>
              <a:buNone/>
            </a:pPr>
            <a:r>
              <a:rPr lang="en-GB" sz="6400" dirty="0" err="1">
                <a:latin typeface="Calibri" charset="0"/>
              </a:rPr>
              <a:t>Zie</a:t>
            </a:r>
            <a:r>
              <a:rPr lang="en-GB" sz="6400" dirty="0">
                <a:latin typeface="Calibri" charset="0"/>
              </a:rPr>
              <a:t> </a:t>
            </a:r>
            <a:r>
              <a:rPr lang="en-GB" sz="6400" dirty="0" err="1">
                <a:latin typeface="Calibri" charset="0"/>
              </a:rPr>
              <a:t>ook</a:t>
            </a:r>
            <a:r>
              <a:rPr lang="en-GB" sz="6400" dirty="0">
                <a:latin typeface="Calibri" charset="0"/>
              </a:rPr>
              <a:t> het </a:t>
            </a:r>
            <a:r>
              <a:rPr lang="en-GB" sz="6400" dirty="0" err="1">
                <a:latin typeface="Calibri" charset="0"/>
              </a:rPr>
              <a:t>commentaar</a:t>
            </a:r>
            <a:r>
              <a:rPr lang="en-GB" sz="6400" dirty="0">
                <a:latin typeface="Calibri" charset="0"/>
              </a:rPr>
              <a:t> van</a:t>
            </a:r>
          </a:p>
          <a:p>
            <a:pPr>
              <a:lnSpc>
                <a:spcPct val="80000"/>
              </a:lnSpc>
              <a:buFont typeface="Arial" charset="0"/>
              <a:buNone/>
            </a:pPr>
            <a:r>
              <a:rPr lang="en-GB" sz="6400" dirty="0">
                <a:latin typeface="Calibri" charset="0"/>
              </a:rPr>
              <a:t>Ryan &amp; Weinstein (2009) </a:t>
            </a:r>
            <a:r>
              <a:rPr lang="en-GB" sz="6400" dirty="0" err="1">
                <a:latin typeface="Calibri" charset="0"/>
              </a:rPr>
              <a:t>vanuit</a:t>
            </a:r>
            <a:r>
              <a:rPr lang="en-GB" sz="6400" dirty="0">
                <a:latin typeface="Calibri" charset="0"/>
              </a:rPr>
              <a:t> de SDT</a:t>
            </a:r>
          </a:p>
        </p:txBody>
      </p:sp>
      <p:pic>
        <p:nvPicPr>
          <p:cNvPr id="7" name="Afbeelding 6" descr="Eppi Review 200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5334" y="2251621"/>
            <a:ext cx="1668066" cy="2354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el 1"/>
          <p:cNvSpPr txBox="1">
            <a:spLocks/>
          </p:cNvSpPr>
          <p:nvPr/>
        </p:nvSpPr>
        <p:spPr>
          <a:xfrm>
            <a:off x="1219796" y="1163091"/>
            <a:ext cx="6704409" cy="74562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dirty="0" err="1">
                <a:solidFill>
                  <a:srgbClr val="00B0F0"/>
                </a:solidFill>
                <a:latin typeface="Calibri" charset="0"/>
              </a:rPr>
              <a:t>Effecten</a:t>
            </a:r>
            <a:r>
              <a:rPr lang="en-GB" sz="3300" dirty="0">
                <a:solidFill>
                  <a:srgbClr val="00B0F0"/>
                </a:solidFill>
                <a:latin typeface="Calibri" charset="0"/>
              </a:rPr>
              <a:t> van </a:t>
            </a:r>
            <a:r>
              <a:rPr lang="en-GB" sz="3300" dirty="0" err="1">
                <a:solidFill>
                  <a:srgbClr val="00B0F0"/>
                </a:solidFill>
                <a:latin typeface="Calibri" charset="0"/>
              </a:rPr>
              <a:t>toets</a:t>
            </a:r>
            <a:r>
              <a:rPr lang="en-GB" sz="3300" dirty="0">
                <a:solidFill>
                  <a:srgbClr val="00B0F0"/>
                </a:solidFill>
                <a:latin typeface="Calibri" charset="0"/>
              </a:rPr>
              <a:t>- </a:t>
            </a:r>
            <a:r>
              <a:rPr lang="en-GB" sz="3300" dirty="0" err="1">
                <a:solidFill>
                  <a:srgbClr val="00B0F0"/>
                </a:solidFill>
                <a:latin typeface="Calibri" charset="0"/>
              </a:rPr>
              <a:t>en</a:t>
            </a:r>
            <a:r>
              <a:rPr lang="en-GB" sz="3300" dirty="0">
                <a:solidFill>
                  <a:srgbClr val="00B0F0"/>
                </a:solidFill>
                <a:latin typeface="Calibri" charset="0"/>
              </a:rPr>
              <a:t> </a:t>
            </a:r>
            <a:r>
              <a:rPr lang="en-GB" sz="3300" dirty="0" err="1">
                <a:solidFill>
                  <a:srgbClr val="00B0F0"/>
                </a:solidFill>
                <a:latin typeface="Calibri" charset="0"/>
              </a:rPr>
              <a:t>examendruk</a:t>
            </a:r>
            <a:endParaRPr lang="en-GB" sz="3300" dirty="0">
              <a:solidFill>
                <a:srgbClr val="00B0F0"/>
              </a:solidFill>
              <a:latin typeface="Calibri" charset="0"/>
            </a:endParaRPr>
          </a:p>
        </p:txBody>
      </p:sp>
    </p:spTree>
    <p:extLst>
      <p:ext uri="{BB962C8B-B14F-4D97-AF65-F5344CB8AC3E}">
        <p14:creationId xmlns:p14="http://schemas.microsoft.com/office/powerpoint/2010/main" val="3569363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2000"/>
                                        <p:tgtEl>
                                          <p:spTgt spid="4">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2000"/>
                                        <p:tgtEl>
                                          <p:spTgt spid="4">
                                            <p:txEl>
                                              <p:pRg st="3" end="3"/>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2000"/>
                                        <p:tgtEl>
                                          <p:spTgt spid="4">
                                            <p:txEl>
                                              <p:pRg st="5" end="5"/>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2000"/>
                                        <p:tgtEl>
                                          <p:spTgt spid="4">
                                            <p:txEl>
                                              <p:pRg st="6" end="6"/>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1F09863-BA5E-5F4D-A8FA-460C78A53CFF}"/>
              </a:ext>
            </a:extLst>
          </p:cNvPr>
          <p:cNvSpPr>
            <a:spLocks noGrp="1"/>
          </p:cNvSpPr>
          <p:nvPr>
            <p:ph type="title"/>
          </p:nvPr>
        </p:nvSpPr>
        <p:spPr/>
        <p:txBody>
          <a:bodyPr/>
          <a:lstStyle/>
          <a:p>
            <a:r>
              <a:rPr lang="nl-NL" dirty="0"/>
              <a:t>Voor meer informatie</a:t>
            </a:r>
          </a:p>
        </p:txBody>
      </p:sp>
      <p:sp>
        <p:nvSpPr>
          <p:cNvPr id="6" name="Tijdelijke aanduiding voor inhoud 5">
            <a:extLst>
              <a:ext uri="{FF2B5EF4-FFF2-40B4-BE49-F238E27FC236}">
                <a16:creationId xmlns:a16="http://schemas.microsoft.com/office/drawing/2014/main" id="{0EB9FC6F-69CC-F04F-92DE-FE3278DB35C3}"/>
              </a:ext>
            </a:extLst>
          </p:cNvPr>
          <p:cNvSpPr>
            <a:spLocks noGrp="1"/>
          </p:cNvSpPr>
          <p:nvPr>
            <p:ph idx="1"/>
          </p:nvPr>
        </p:nvSpPr>
        <p:spPr/>
        <p:txBody>
          <a:bodyPr>
            <a:normAutofit fontScale="92500" lnSpcReduction="10000"/>
          </a:bodyPr>
          <a:lstStyle/>
          <a:p>
            <a:r>
              <a:rPr lang="nl-NL" dirty="0">
                <a:hlinkClick r:id="rId2"/>
              </a:rPr>
              <a:t>http://www.josephkessels.com/bibliotheek</a:t>
            </a:r>
            <a:endParaRPr lang="nl-NL" dirty="0"/>
          </a:p>
          <a:p>
            <a:endParaRPr lang="nl-NL" dirty="0"/>
          </a:p>
          <a:p>
            <a:r>
              <a:rPr lang="nl-NL" dirty="0"/>
              <a:t>Voor gespreid leiderschap:</a:t>
            </a:r>
          </a:p>
          <a:p>
            <a:r>
              <a:rPr lang="nl-NL" dirty="0">
                <a:hlinkClick r:id="" action="ppaction://noaction"/>
              </a:rPr>
              <a:t>http://josephkessels.com/bibliotheek/2012/kessels-jwm-2012-leiderschapspraktijken-een-professionele-ruimte-oratie-30-maart</a:t>
            </a:r>
          </a:p>
          <a:p>
            <a:r>
              <a:rPr lang="nl-NL" dirty="0">
                <a:hlinkClick r:id="" action="ppaction://noaction"/>
              </a:rPr>
              <a:t>http://josephkessels.com/bibliotheek/2017/hulsbos-f-van-langevelde-s-red-2017-gespreid-leiderschap-het-onderwijs-utrecht</a:t>
            </a:r>
            <a:endParaRPr lang="nl-NL" dirty="0"/>
          </a:p>
          <a:p>
            <a:r>
              <a:rPr lang="nl-NL" dirty="0">
                <a:hlinkClick r:id="rId3"/>
              </a:rPr>
              <a:t>http://josephkessels.com/bibliotheek/2015/kessels-jwm-2015-de-vele-verschijningen-van-leiderschap-leiderschapsontwikkeling-18</a:t>
            </a:r>
            <a:endParaRPr lang="nl-NL" dirty="0"/>
          </a:p>
          <a:p>
            <a:r>
              <a:rPr lang="nl-NL" dirty="0">
                <a:hlinkClick r:id="rId4"/>
              </a:rPr>
              <a:t>http://josephkessels.com/bibliotheek/2012/professionele-ruimte-en-gespreid-leiderschap-2012-hulsbos-f-andersen-i-kessels-j</a:t>
            </a:r>
            <a:endParaRPr lang="nl-NL" dirty="0"/>
          </a:p>
          <a:p>
            <a:endParaRPr lang="nl-NL" dirty="0"/>
          </a:p>
          <a:p>
            <a:r>
              <a:rPr lang="nl-NL" dirty="0">
                <a:hlinkClick r:id="rId5"/>
              </a:rPr>
              <a:t>Joseph@josephkessels.com</a:t>
            </a:r>
            <a:endParaRPr lang="nl-NL" dirty="0"/>
          </a:p>
          <a:p>
            <a:r>
              <a:rPr lang="nl-NL" dirty="0"/>
              <a:t>@</a:t>
            </a:r>
            <a:r>
              <a:rPr lang="nl-NL" dirty="0" err="1"/>
              <a:t>JosephWMarie</a:t>
            </a:r>
            <a:endParaRPr lang="nl-NL" dirty="0"/>
          </a:p>
          <a:p>
            <a:pPr marL="0" indent="0">
              <a:buNone/>
            </a:pPr>
            <a:endParaRPr lang="nl-NL" dirty="0"/>
          </a:p>
        </p:txBody>
      </p:sp>
    </p:spTree>
    <p:extLst>
      <p:ext uri="{BB962C8B-B14F-4D97-AF65-F5344CB8AC3E}">
        <p14:creationId xmlns:p14="http://schemas.microsoft.com/office/powerpoint/2010/main" val="161533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57200" y="1881894"/>
            <a:ext cx="8229600" cy="4525963"/>
          </a:xfrm>
        </p:spPr>
        <p:txBody>
          <a:bodyPr>
            <a:normAutofit/>
          </a:bodyPr>
          <a:lstStyle/>
          <a:p>
            <a:endParaRPr lang="nl-NL" dirty="0"/>
          </a:p>
          <a:p>
            <a:r>
              <a:rPr lang="nl-NL" dirty="0"/>
              <a:t>Het Nederlandse onderwijs is TOP!</a:t>
            </a:r>
          </a:p>
          <a:p>
            <a:pPr marL="0" indent="0">
              <a:buNone/>
            </a:pPr>
            <a:r>
              <a:rPr lang="nl-NL" dirty="0">
                <a:solidFill>
                  <a:srgbClr val="FF0000"/>
                </a:solidFill>
              </a:rPr>
              <a:t>Maar:</a:t>
            </a:r>
          </a:p>
          <a:p>
            <a:r>
              <a:rPr lang="nl-NL" dirty="0"/>
              <a:t>Werk aan de motivatie van jongeren</a:t>
            </a:r>
          </a:p>
          <a:p>
            <a:r>
              <a:rPr lang="nl-NL" dirty="0"/>
              <a:t>Doe iets aan de toenemende sociale ongelijkheid</a:t>
            </a:r>
          </a:p>
          <a:p>
            <a:r>
              <a:rPr lang="nl-NL" dirty="0"/>
              <a:t>Versterk de professionalisering van leraren</a:t>
            </a:r>
          </a:p>
          <a:p>
            <a:r>
              <a:rPr lang="nl-NL" dirty="0"/>
              <a:t>Bevorder de samenwerking tussen bestuurders, schoolleiders en leraren t.b.v. continue verbetering</a:t>
            </a:r>
          </a:p>
          <a:p>
            <a:pPr marL="0" indent="0">
              <a:buNone/>
            </a:pPr>
            <a:endParaRPr lang="nl-NL" dirty="0"/>
          </a:p>
          <a:p>
            <a:r>
              <a:rPr lang="nl-NL" sz="2200" dirty="0"/>
              <a:t>OECD (2016), </a:t>
            </a:r>
            <a:r>
              <a:rPr lang="nl-NL" sz="2200" i="1" dirty="0"/>
              <a:t>Netherlands 2016: Foundations </a:t>
            </a:r>
            <a:r>
              <a:rPr lang="nl-NL" sz="2200" i="1" dirty="0" err="1"/>
              <a:t>for</a:t>
            </a:r>
            <a:r>
              <a:rPr lang="nl-NL" sz="2200" i="1" dirty="0"/>
              <a:t> the </a:t>
            </a:r>
            <a:r>
              <a:rPr lang="nl-NL" sz="2200" i="1" dirty="0" err="1"/>
              <a:t>Future</a:t>
            </a:r>
            <a:r>
              <a:rPr lang="nl-NL" sz="2200" dirty="0"/>
              <a:t>, Reviews of National </a:t>
            </a:r>
            <a:r>
              <a:rPr lang="nl-NL" sz="2200" dirty="0" err="1"/>
              <a:t>Policies</a:t>
            </a:r>
            <a:r>
              <a:rPr lang="nl-NL" sz="2200" dirty="0"/>
              <a:t> </a:t>
            </a:r>
            <a:r>
              <a:rPr lang="nl-NL" sz="2200" dirty="0" err="1"/>
              <a:t>forEducation</a:t>
            </a:r>
            <a:r>
              <a:rPr lang="nl-NL" sz="2200" dirty="0"/>
              <a:t>, OECD Publishing, Paris.</a:t>
            </a:r>
          </a:p>
          <a:p>
            <a:endParaRPr lang="nl-NL" dirty="0"/>
          </a:p>
        </p:txBody>
      </p:sp>
      <p:pic>
        <p:nvPicPr>
          <p:cNvPr id="4" name="Afbeelding 3" descr="OECD 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7726" y="274639"/>
            <a:ext cx="5339832" cy="1648096"/>
          </a:xfrm>
          <a:prstGeom prst="rect">
            <a:avLst/>
          </a:prstGeom>
        </p:spPr>
      </p:pic>
    </p:spTree>
    <p:extLst>
      <p:ext uri="{BB962C8B-B14F-4D97-AF65-F5344CB8AC3E}">
        <p14:creationId xmlns:p14="http://schemas.microsoft.com/office/powerpoint/2010/main" val="35929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Fietsprofessor</a:t>
            </a:r>
          </a:p>
        </p:txBody>
      </p:sp>
      <p:sp>
        <p:nvSpPr>
          <p:cNvPr id="3" name="Tijdelijke aanduiding voor inhoud 2"/>
          <p:cNvSpPr>
            <a:spLocks noGrp="1"/>
          </p:cNvSpPr>
          <p:nvPr>
            <p:ph idx="1"/>
          </p:nvPr>
        </p:nvSpPr>
        <p:spPr/>
        <p:txBody>
          <a:bodyPr>
            <a:normAutofit/>
          </a:bodyPr>
          <a:lstStyle/>
          <a:p>
            <a:r>
              <a:rPr lang="nl-NL" dirty="0"/>
              <a:t>Het NOS-journaal van 2 september 2017 meldde een toename van het aantal fietsende kinderen dat betrokken raakt bij een verkeersongeval.  Dr. Marco te </a:t>
            </a:r>
            <a:r>
              <a:rPr lang="nl-NL" dirty="0" err="1"/>
              <a:t>Brömmelstroet</a:t>
            </a:r>
            <a:r>
              <a:rPr lang="nl-NL" dirty="0"/>
              <a:t> (De Fietsprofessor) houdt een krachtig pleidooi voor het veilig en zelfstandig naar school laten rijden van kinderen. Het brengen en halen door de ouders is een inperking van hun autonomie: “De Nederlandse kinderen zijn de gelukkigste kinderen van de wereld, en dat hangt nauw samen met de autonomie die zij hier genieten. Laten we die zo lang mogelijk in stand houden”.</a:t>
            </a:r>
          </a:p>
          <a:p>
            <a:r>
              <a:rPr lang="nl-NL" dirty="0"/>
              <a:t>Als we deze lijn doortrekken, dan is die autonomie niet alleen van belang tot aan het schoolplein, maar ook in de school; niet alleen voor jonge kinderen, maar ook voor adolescenten en volwassenen. Een belangrijke opdracht voor HRD: hoe kunnen we autonomie, leren en ontwikkelen met elkaar verbinden?</a:t>
            </a:r>
          </a:p>
        </p:txBody>
      </p:sp>
    </p:spTree>
    <p:extLst>
      <p:ext uri="{BB962C8B-B14F-4D97-AF65-F5344CB8AC3E}">
        <p14:creationId xmlns:p14="http://schemas.microsoft.com/office/powerpoint/2010/main" val="377420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975" y="1063229"/>
            <a:ext cx="8474825" cy="857250"/>
          </a:xfrm>
        </p:spPr>
        <p:txBody>
          <a:bodyPr>
            <a:normAutofit fontScale="90000"/>
          </a:bodyPr>
          <a:lstStyle/>
          <a:p>
            <a:r>
              <a:rPr lang="nl-NL" dirty="0">
                <a:solidFill>
                  <a:srgbClr val="83BF04"/>
                </a:solidFill>
              </a:rPr>
              <a:t>Nederlandse kinderen zijn de gelukkigste in de wereld</a:t>
            </a:r>
          </a:p>
        </p:txBody>
      </p:sp>
      <p:sp>
        <p:nvSpPr>
          <p:cNvPr id="3" name="Tijdelijke aanduiding voor inhoud 2"/>
          <p:cNvSpPr>
            <a:spLocks noGrp="1"/>
          </p:cNvSpPr>
          <p:nvPr>
            <p:ph idx="1"/>
          </p:nvPr>
        </p:nvSpPr>
        <p:spPr/>
        <p:txBody>
          <a:bodyPr>
            <a:normAutofit/>
          </a:bodyPr>
          <a:lstStyle/>
          <a:p>
            <a:r>
              <a:rPr lang="nl-NL" dirty="0"/>
              <a:t>Peter Adamson - UNICEF Office of Research (2013). </a:t>
            </a:r>
            <a:r>
              <a:rPr lang="en-US" dirty="0"/>
              <a:t>‘</a:t>
            </a:r>
            <a:r>
              <a:rPr lang="en-US" i="1" dirty="0"/>
              <a:t>Child Well-being in Rich Countries: A comparative overview’</a:t>
            </a:r>
            <a:r>
              <a:rPr lang="en-US" dirty="0"/>
              <a:t>, </a:t>
            </a:r>
            <a:r>
              <a:rPr lang="en-US" dirty="0" err="1"/>
              <a:t>Innocenti</a:t>
            </a:r>
            <a:r>
              <a:rPr lang="en-US" dirty="0"/>
              <a:t> Report Card 11, Florence: UNICEF Office of Research.</a:t>
            </a:r>
          </a:p>
          <a:p>
            <a:r>
              <a:rPr lang="en-US" sz="1500" dirty="0"/>
              <a:t>https://</a:t>
            </a:r>
            <a:r>
              <a:rPr lang="en-US" sz="1500" dirty="0" err="1"/>
              <a:t>www.unicef.org</a:t>
            </a:r>
            <a:r>
              <a:rPr lang="en-US" sz="1500" dirty="0"/>
              <a:t>/</a:t>
            </a:r>
            <a:r>
              <a:rPr lang="en-US" sz="1500" dirty="0" err="1"/>
              <a:t>policyanalysis</a:t>
            </a:r>
            <a:r>
              <a:rPr lang="en-US" sz="1500" dirty="0"/>
              <a:t>/index_68637.html</a:t>
            </a:r>
            <a:endParaRPr lang="nl-NL" sz="1500" dirty="0"/>
          </a:p>
          <a:p>
            <a:pPr marL="0" indent="0">
              <a:buNone/>
            </a:pPr>
            <a:r>
              <a:rPr lang="en-US" dirty="0"/>
              <a:t> </a:t>
            </a:r>
            <a:endParaRPr lang="nl-NL" dirty="0"/>
          </a:p>
          <a:p>
            <a:r>
              <a:rPr lang="nl-NL" dirty="0"/>
              <a:t>Zie ook: Rina Mae </a:t>
            </a:r>
            <a:r>
              <a:rPr lang="nl-NL" dirty="0" err="1"/>
              <a:t>Acosta</a:t>
            </a:r>
            <a:r>
              <a:rPr lang="nl-NL" dirty="0"/>
              <a:t> en Michele </a:t>
            </a:r>
            <a:r>
              <a:rPr lang="nl-NL" dirty="0" err="1"/>
              <a:t>Hutchison</a:t>
            </a:r>
            <a:r>
              <a:rPr lang="nl-NL" dirty="0"/>
              <a:t> (2017).</a:t>
            </a:r>
            <a:r>
              <a:rPr lang="nl-NL" i="1" dirty="0"/>
              <a:t> </a:t>
            </a:r>
            <a:r>
              <a:rPr lang="en-US" i="1" dirty="0"/>
              <a:t>The Happiest Kids In The World. Bringing up children the Dutch way.</a:t>
            </a:r>
          </a:p>
          <a:p>
            <a:r>
              <a:rPr lang="en-US" sz="1500" dirty="0"/>
              <a:t>https://</a:t>
            </a:r>
            <a:r>
              <a:rPr lang="en-US" sz="1500" dirty="0" err="1"/>
              <a:t>www.penguin.co.uk</a:t>
            </a:r>
            <a:r>
              <a:rPr lang="en-US" sz="1500" dirty="0"/>
              <a:t>/books/1110891/the-happiest-kids-in-the-world/</a:t>
            </a:r>
            <a:endParaRPr lang="nl-NL" sz="1500" dirty="0"/>
          </a:p>
          <a:p>
            <a:endParaRPr lang="nl-NL" dirty="0"/>
          </a:p>
        </p:txBody>
      </p:sp>
    </p:spTree>
    <p:extLst>
      <p:ext uri="{BB962C8B-B14F-4D97-AF65-F5344CB8AC3E}">
        <p14:creationId xmlns:p14="http://schemas.microsoft.com/office/powerpoint/2010/main" val="404361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A6D5D-E489-324A-BE8A-D008457A1224}"/>
              </a:ext>
            </a:extLst>
          </p:cNvPr>
          <p:cNvSpPr>
            <a:spLocks noGrp="1"/>
          </p:cNvSpPr>
          <p:nvPr>
            <p:ph type="title"/>
          </p:nvPr>
        </p:nvSpPr>
        <p:spPr/>
        <p:txBody>
          <a:bodyPr/>
          <a:lstStyle/>
          <a:p>
            <a:r>
              <a:rPr lang="nl-NL" dirty="0"/>
              <a:t>Verkenning 1:</a:t>
            </a:r>
          </a:p>
        </p:txBody>
      </p:sp>
      <p:sp>
        <p:nvSpPr>
          <p:cNvPr id="3" name="Tijdelijke aanduiding voor inhoud 2">
            <a:extLst>
              <a:ext uri="{FF2B5EF4-FFF2-40B4-BE49-F238E27FC236}">
                <a16:creationId xmlns:a16="http://schemas.microsoft.com/office/drawing/2014/main" id="{4E4BD810-58B3-144B-8640-8C68F5FB1776}"/>
              </a:ext>
            </a:extLst>
          </p:cNvPr>
          <p:cNvSpPr>
            <a:spLocks noGrp="1"/>
          </p:cNvSpPr>
          <p:nvPr>
            <p:ph idx="1"/>
          </p:nvPr>
        </p:nvSpPr>
        <p:spPr/>
        <p:txBody>
          <a:bodyPr/>
          <a:lstStyle/>
          <a:p>
            <a:pPr marL="0" indent="0">
              <a:buNone/>
            </a:pPr>
            <a:r>
              <a:rPr lang="nl-NL" dirty="0"/>
              <a:t>In het onderwijs:</a:t>
            </a:r>
          </a:p>
          <a:p>
            <a:pPr marL="0" indent="0">
              <a:buNone/>
            </a:pPr>
            <a:endParaRPr lang="nl-NL" dirty="0"/>
          </a:p>
          <a:p>
            <a:r>
              <a:rPr lang="nl-NL" dirty="0"/>
              <a:t>Hoe vergroten we de autonomie en zelfsturing </a:t>
            </a:r>
          </a:p>
          <a:p>
            <a:endParaRPr lang="nl-NL" dirty="0"/>
          </a:p>
          <a:p>
            <a:r>
              <a:rPr lang="nl-NL" dirty="0"/>
              <a:t>van leerlingen?</a:t>
            </a:r>
          </a:p>
          <a:p>
            <a:endParaRPr lang="nl-NL" dirty="0"/>
          </a:p>
          <a:p>
            <a:r>
              <a:rPr lang="nl-NL" dirty="0"/>
              <a:t>en van leraren?</a:t>
            </a:r>
          </a:p>
        </p:txBody>
      </p:sp>
    </p:spTree>
    <p:extLst>
      <p:ext uri="{BB962C8B-B14F-4D97-AF65-F5344CB8AC3E}">
        <p14:creationId xmlns:p14="http://schemas.microsoft.com/office/powerpoint/2010/main" val="135758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1"/>
          </p:nvPr>
        </p:nvSpPr>
        <p:spPr>
          <a:xfrm>
            <a:off x="228600" y="1981200"/>
            <a:ext cx="4267200" cy="4554324"/>
          </a:xfrm>
        </p:spPr>
        <p:txBody>
          <a:bodyPr>
            <a:noAutofit/>
          </a:bodyPr>
          <a:lstStyle/>
          <a:p>
            <a:pPr marL="0" indent="0">
              <a:buNone/>
            </a:pPr>
            <a:r>
              <a:rPr lang="nl-NL" sz="2700" dirty="0"/>
              <a:t>Een lerende organisatie vereist:</a:t>
            </a:r>
          </a:p>
          <a:p>
            <a:r>
              <a:rPr lang="nl-NL" sz="2700" dirty="0"/>
              <a:t>Nieuwsgierigheid</a:t>
            </a:r>
          </a:p>
          <a:p>
            <a:r>
              <a:rPr lang="nl-NL" sz="2700" dirty="0"/>
              <a:t>Betekenisvol werk </a:t>
            </a:r>
          </a:p>
          <a:p>
            <a:r>
              <a:rPr lang="nl-NL" sz="2700" dirty="0"/>
              <a:t>Passie, vertrouwen </a:t>
            </a:r>
          </a:p>
          <a:p>
            <a:r>
              <a:rPr lang="nl-NL" sz="2700" dirty="0"/>
              <a:t>Autonomie, vrijheid en zelfsturing</a:t>
            </a:r>
          </a:p>
          <a:p>
            <a:r>
              <a:rPr lang="nl-NL" sz="2700" dirty="0"/>
              <a:t>Geloof in eigen kunnen</a:t>
            </a:r>
          </a:p>
          <a:p>
            <a:r>
              <a:rPr lang="nl-NL" sz="2700" dirty="0"/>
              <a:t>Zin in leren en onderzoek</a:t>
            </a:r>
          </a:p>
          <a:p>
            <a:r>
              <a:rPr lang="nl-NL" sz="2700" dirty="0"/>
              <a:t>Samen optrekken</a:t>
            </a:r>
          </a:p>
        </p:txBody>
      </p:sp>
      <p:sp>
        <p:nvSpPr>
          <p:cNvPr id="4" name="Tijdelijke aanduiding voor inhoud 3"/>
          <p:cNvSpPr>
            <a:spLocks noGrp="1"/>
          </p:cNvSpPr>
          <p:nvPr>
            <p:ph sz="half" idx="2"/>
          </p:nvPr>
        </p:nvSpPr>
        <p:spPr>
          <a:xfrm>
            <a:off x="4419600" y="1981200"/>
            <a:ext cx="4495800" cy="4554324"/>
          </a:xfrm>
        </p:spPr>
        <p:txBody>
          <a:bodyPr>
            <a:noAutofit/>
          </a:bodyPr>
          <a:lstStyle/>
          <a:p>
            <a:pPr marL="0" indent="0">
              <a:buNone/>
            </a:pPr>
            <a:r>
              <a:rPr lang="nl-NL" sz="2600" dirty="0"/>
              <a:t>Performance verbetering vereist:</a:t>
            </a:r>
          </a:p>
          <a:p>
            <a:r>
              <a:rPr lang="nl-NL" sz="2600" dirty="0"/>
              <a:t>Prestatieafspraken </a:t>
            </a:r>
          </a:p>
          <a:p>
            <a:r>
              <a:rPr lang="nl-NL" sz="2600" dirty="0"/>
              <a:t>Administratieve regels</a:t>
            </a:r>
          </a:p>
          <a:p>
            <a:r>
              <a:rPr lang="nl-NL" sz="2600" dirty="0"/>
              <a:t>Centrale sturing</a:t>
            </a:r>
          </a:p>
          <a:p>
            <a:r>
              <a:rPr lang="nl-NL" sz="2600" dirty="0"/>
              <a:t>Gehoorzaamheid</a:t>
            </a:r>
          </a:p>
          <a:p>
            <a:r>
              <a:rPr lang="nl-NL" sz="2600" dirty="0"/>
              <a:t>Kwaliteitscontrole</a:t>
            </a:r>
          </a:p>
          <a:p>
            <a:r>
              <a:rPr lang="nl-NL" sz="2600" dirty="0"/>
              <a:t>Verantwoording</a:t>
            </a:r>
          </a:p>
          <a:p>
            <a:r>
              <a:rPr lang="nl-NL" sz="2600" dirty="0"/>
              <a:t>Accreditatie, toetsen</a:t>
            </a:r>
          </a:p>
          <a:p>
            <a:r>
              <a:rPr lang="nl-NL" sz="2600" dirty="0"/>
              <a:t>Toezicht, inspectie</a:t>
            </a:r>
          </a:p>
        </p:txBody>
      </p:sp>
      <p:sp>
        <p:nvSpPr>
          <p:cNvPr id="5" name="Rectangle 7"/>
          <p:cNvSpPr/>
          <p:nvPr/>
        </p:nvSpPr>
        <p:spPr>
          <a:xfrm>
            <a:off x="214923" y="45450"/>
            <a:ext cx="8746882" cy="1375626"/>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lIns="108000" tIns="64800" rIns="108000" bIns="64800" rtlCol="0" anchor="ctr" anchorCtr="0">
            <a:noAutofit/>
          </a:bodyPr>
          <a:lstStyle/>
          <a:p>
            <a:pPr algn="ctr"/>
            <a:r>
              <a:rPr lang="nl-NL" sz="4000" b="1" dirty="0"/>
              <a:t>Dilemma’s en Paradoxen </a:t>
            </a:r>
          </a:p>
          <a:p>
            <a:pPr algn="ctr"/>
            <a:r>
              <a:rPr lang="nl-NL" sz="4000" b="1" dirty="0"/>
              <a:t>rond Leidinggeven</a:t>
            </a:r>
          </a:p>
        </p:txBody>
      </p:sp>
    </p:spTree>
    <p:extLst>
      <p:ext uri="{BB962C8B-B14F-4D97-AF65-F5344CB8AC3E}">
        <p14:creationId xmlns:p14="http://schemas.microsoft.com/office/powerpoint/2010/main" val="3011853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2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6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14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40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6800"/>
                            </p:stCondLst>
                            <p:childTnLst>
                              <p:par>
                                <p:cTn id="33" presetID="10" presetClass="entr" presetSubtype="0" fill="hold" nodeType="afterEffect">
                                  <p:stCondLst>
                                    <p:cond delay="0"/>
                                  </p:stCondLst>
                                  <p:iterate type="wd">
                                    <p:tmPct val="0"/>
                                  </p:iterate>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2000"/>
                                        <p:tgtEl>
                                          <p:spTgt spid="4">
                                            <p:txEl>
                                              <p:pRg st="0" end="0"/>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2000"/>
                                        <p:tgtEl>
                                          <p:spTgt spid="4">
                                            <p:txEl>
                                              <p:pRg st="1" end="1"/>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iterate type="wd">
                                    <p:tmPct val="10000"/>
                                  </p:iterate>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2000"/>
                                        <p:tgtEl>
                                          <p:spTgt spid="4">
                                            <p:txEl>
                                              <p:pRg st="2" end="2"/>
                                            </p:txEl>
                                          </p:spTgt>
                                        </p:tgtEl>
                                      </p:cBhvr>
                                    </p:animEffect>
                                  </p:childTnLst>
                                </p:cTn>
                              </p:par>
                            </p:childTnLst>
                          </p:cTn>
                        </p:par>
                        <p:par>
                          <p:cTn id="49" fill="hold">
                            <p:stCondLst>
                              <p:cond delay="620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2000"/>
                                        <p:tgtEl>
                                          <p:spTgt spid="4">
                                            <p:txEl>
                                              <p:pRg st="3" end="3"/>
                                            </p:txEl>
                                          </p:spTgt>
                                        </p:tgtEl>
                                      </p:cBhvr>
                                    </p:animEffect>
                                  </p:childTnLst>
                                </p:cTn>
                              </p:par>
                            </p:childTnLst>
                          </p:cTn>
                        </p:par>
                        <p:par>
                          <p:cTn id="53" fill="hold">
                            <p:stCondLst>
                              <p:cond delay="8400"/>
                            </p:stCondLst>
                            <p:childTnLst>
                              <p:par>
                                <p:cTn id="54" presetID="10" presetClass="entr" presetSubtype="0" fill="hold" grpId="0" nodeType="afterEffect">
                                  <p:stCondLst>
                                    <p:cond delay="0"/>
                                  </p:stCondLst>
                                  <p:iterate type="wd">
                                    <p:tmPct val="10000"/>
                                  </p:iterate>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2000"/>
                                        <p:tgtEl>
                                          <p:spTgt spid="4">
                                            <p:txEl>
                                              <p:pRg st="4" end="4"/>
                                            </p:txEl>
                                          </p:spTgt>
                                        </p:tgtEl>
                                      </p:cBhvr>
                                    </p:animEffect>
                                  </p:childTnLst>
                                </p:cTn>
                              </p:par>
                            </p:childTnLst>
                          </p:cTn>
                        </p:par>
                        <p:par>
                          <p:cTn id="57" fill="hold">
                            <p:stCondLst>
                              <p:cond delay="10400"/>
                            </p:stCondLst>
                            <p:childTnLst>
                              <p:par>
                                <p:cTn id="58" presetID="10" presetClass="entr" presetSubtype="0" fill="hold" grpId="0" nodeType="afterEffect">
                                  <p:stCondLst>
                                    <p:cond delay="0"/>
                                  </p:stCondLst>
                                  <p:iterate type="wd">
                                    <p:tmPct val="10000"/>
                                  </p:iterate>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2000"/>
                                        <p:tgtEl>
                                          <p:spTgt spid="4">
                                            <p:txEl>
                                              <p:pRg st="5" end="5"/>
                                            </p:txEl>
                                          </p:spTgt>
                                        </p:tgtEl>
                                      </p:cBhvr>
                                    </p:animEffect>
                                  </p:childTnLst>
                                </p:cTn>
                              </p:par>
                            </p:childTnLst>
                          </p:cTn>
                        </p:par>
                        <p:par>
                          <p:cTn id="61" fill="hold">
                            <p:stCondLst>
                              <p:cond delay="12400"/>
                            </p:stCondLst>
                            <p:childTnLst>
                              <p:par>
                                <p:cTn id="62" presetID="10" presetClass="entr" presetSubtype="0" fill="hold" grpId="0" nodeType="afterEffect">
                                  <p:stCondLst>
                                    <p:cond delay="0"/>
                                  </p:stCondLst>
                                  <p:iterate type="wd">
                                    <p:tmPct val="10000"/>
                                  </p:iterate>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2000"/>
                                        <p:tgtEl>
                                          <p:spTgt spid="4">
                                            <p:txEl>
                                              <p:pRg st="6" end="6"/>
                                            </p:txEl>
                                          </p:spTgt>
                                        </p:tgtEl>
                                      </p:cBhvr>
                                    </p:animEffect>
                                  </p:childTnLst>
                                </p:cTn>
                              </p:par>
                            </p:childTnLst>
                          </p:cTn>
                        </p:par>
                        <p:par>
                          <p:cTn id="65" fill="hold">
                            <p:stCondLst>
                              <p:cond delay="14400"/>
                            </p:stCondLst>
                            <p:childTnLst>
                              <p:par>
                                <p:cTn id="66" presetID="10" presetClass="entr" presetSubtype="0" fill="hold" grpId="0" nodeType="afterEffect">
                                  <p:stCondLst>
                                    <p:cond delay="0"/>
                                  </p:stCondLst>
                                  <p:iterate type="wd">
                                    <p:tmPct val="10000"/>
                                  </p:iterate>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2000"/>
                                        <p:tgtEl>
                                          <p:spTgt spid="4">
                                            <p:txEl>
                                              <p:pRg st="7" end="7"/>
                                            </p:txEl>
                                          </p:spTgt>
                                        </p:tgtEl>
                                      </p:cBhvr>
                                    </p:animEffect>
                                  </p:childTnLst>
                                </p:cTn>
                              </p:par>
                            </p:childTnLst>
                          </p:cTn>
                        </p:par>
                        <p:par>
                          <p:cTn id="69" fill="hold">
                            <p:stCondLst>
                              <p:cond delay="16800"/>
                            </p:stCondLst>
                            <p:childTnLst>
                              <p:par>
                                <p:cTn id="70" presetID="10" presetClass="entr" presetSubtype="0" fill="hold" grpId="0" nodeType="afterEffect">
                                  <p:stCondLst>
                                    <p:cond delay="0"/>
                                  </p:stCondLst>
                                  <p:iterate type="wd">
                                    <p:tmPct val="10000"/>
                                  </p:iterate>
                                  <p:childTnLst>
                                    <p:set>
                                      <p:cBhvr>
                                        <p:cTn id="71" dur="1" fill="hold">
                                          <p:stCondLst>
                                            <p:cond delay="0"/>
                                          </p:stCondLst>
                                        </p:cTn>
                                        <p:tgtEl>
                                          <p:spTgt spid="4">
                                            <p:txEl>
                                              <p:pRg st="8" end="8"/>
                                            </p:txEl>
                                          </p:spTgt>
                                        </p:tgtEl>
                                        <p:attrNameLst>
                                          <p:attrName>style.visibility</p:attrName>
                                        </p:attrNameLst>
                                      </p:cBhvr>
                                      <p:to>
                                        <p:strVal val="visible"/>
                                      </p:to>
                                    </p:set>
                                    <p:animEffect transition="in" filter="fade">
                                      <p:cBhvr>
                                        <p:cTn id="7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7EE2D-F59B-AC45-8566-C993858B615B}"/>
              </a:ext>
            </a:extLst>
          </p:cNvPr>
          <p:cNvSpPr>
            <a:spLocks noGrp="1"/>
          </p:cNvSpPr>
          <p:nvPr>
            <p:ph type="title"/>
          </p:nvPr>
        </p:nvSpPr>
        <p:spPr/>
        <p:txBody>
          <a:bodyPr>
            <a:noAutofit/>
          </a:bodyPr>
          <a:lstStyle/>
          <a:p>
            <a:r>
              <a:rPr lang="nl-NL" sz="2000" dirty="0"/>
              <a:t>Sijbom, R.B.L., Lang, J.W.B., &amp; </a:t>
            </a:r>
            <a:r>
              <a:rPr lang="nl-NL" sz="2000" dirty="0" err="1"/>
              <a:t>Anseel</a:t>
            </a:r>
            <a:r>
              <a:rPr lang="nl-NL" sz="2000" dirty="0"/>
              <a:t>, F. (2018). </a:t>
            </a:r>
            <a:br>
              <a:rPr lang="nl-NL" sz="2000" dirty="0"/>
            </a:br>
            <a:r>
              <a:rPr lang="nl-NL" sz="2000" dirty="0"/>
              <a:t>Leaders’ </a:t>
            </a:r>
            <a:r>
              <a:rPr lang="nl-NL" sz="2000" dirty="0" err="1"/>
              <a:t>achievement</a:t>
            </a:r>
            <a:r>
              <a:rPr lang="nl-NL" sz="2000" dirty="0"/>
              <a:t> goals </a:t>
            </a:r>
            <a:r>
              <a:rPr lang="nl-NL" sz="2000" dirty="0" err="1"/>
              <a:t>predict</a:t>
            </a:r>
            <a:r>
              <a:rPr lang="nl-NL" sz="2000" dirty="0"/>
              <a:t> employee </a:t>
            </a:r>
            <a:r>
              <a:rPr lang="nl-NL" sz="2000" dirty="0" err="1"/>
              <a:t>burnout</a:t>
            </a:r>
            <a:r>
              <a:rPr lang="nl-NL" sz="2000" dirty="0"/>
              <a:t> </a:t>
            </a:r>
            <a:r>
              <a:rPr lang="nl-NL" sz="2000" dirty="0" err="1"/>
              <a:t>above</a:t>
            </a:r>
            <a:r>
              <a:rPr lang="nl-NL" sz="2000" dirty="0"/>
              <a:t> </a:t>
            </a:r>
            <a:r>
              <a:rPr lang="nl-NL" sz="2000" dirty="0" err="1"/>
              <a:t>and</a:t>
            </a:r>
            <a:r>
              <a:rPr lang="nl-NL" sz="2000" dirty="0"/>
              <a:t> </a:t>
            </a:r>
            <a:r>
              <a:rPr lang="nl-NL" sz="2000" dirty="0" err="1"/>
              <a:t>beyond</a:t>
            </a:r>
            <a:r>
              <a:rPr lang="nl-NL" sz="2000" dirty="0"/>
              <a:t> employees’ </a:t>
            </a:r>
            <a:r>
              <a:rPr lang="nl-NL" sz="2000" dirty="0" err="1"/>
              <a:t>own</a:t>
            </a:r>
            <a:r>
              <a:rPr lang="nl-NL" sz="2000" dirty="0"/>
              <a:t> </a:t>
            </a:r>
            <a:r>
              <a:rPr lang="nl-NL" sz="2000" dirty="0" err="1"/>
              <a:t>achievement</a:t>
            </a:r>
            <a:r>
              <a:rPr lang="nl-NL" sz="2000" dirty="0"/>
              <a:t> goals. </a:t>
            </a:r>
            <a:r>
              <a:rPr lang="nl-NL" sz="2000" i="1" dirty="0"/>
              <a:t>Journal of </a:t>
            </a:r>
            <a:r>
              <a:rPr lang="nl-NL" sz="2000" i="1" dirty="0" err="1"/>
              <a:t>Personality</a:t>
            </a:r>
            <a:br>
              <a:rPr lang="nl-NL" sz="1800" dirty="0"/>
            </a:br>
            <a:endParaRPr lang="nl-NL" sz="1800" dirty="0"/>
          </a:p>
        </p:txBody>
      </p:sp>
      <p:sp>
        <p:nvSpPr>
          <p:cNvPr id="5" name="Tijdelijke aanduiding voor inhoud 4">
            <a:extLst>
              <a:ext uri="{FF2B5EF4-FFF2-40B4-BE49-F238E27FC236}">
                <a16:creationId xmlns:a16="http://schemas.microsoft.com/office/drawing/2014/main" id="{12267832-9EF0-694A-A5A9-DBD297A288FF}"/>
              </a:ext>
            </a:extLst>
          </p:cNvPr>
          <p:cNvSpPr>
            <a:spLocks noGrp="1"/>
          </p:cNvSpPr>
          <p:nvPr>
            <p:ph idx="1"/>
          </p:nvPr>
        </p:nvSpPr>
        <p:spPr/>
        <p:txBody>
          <a:bodyPr>
            <a:normAutofit lnSpcReduction="10000"/>
          </a:bodyPr>
          <a:lstStyle/>
          <a:p>
            <a:r>
              <a:rPr lang="nl-NL" dirty="0"/>
              <a:t>Performance gedreven leidinggevenden: bij hun medewerkers neemt de kans op burn-out toe.</a:t>
            </a:r>
          </a:p>
          <a:p>
            <a:r>
              <a:rPr lang="nl-NL" dirty="0"/>
              <a:t>Ontwikkelingsgerichte leidinggevenden: de kans op burn-out neemt af.</a:t>
            </a:r>
          </a:p>
          <a:p>
            <a:r>
              <a:rPr lang="nl-NL" dirty="0"/>
              <a:t>Meer aandacht voor: </a:t>
            </a:r>
          </a:p>
          <a:p>
            <a:pPr marL="0" indent="0">
              <a:buNone/>
            </a:pPr>
            <a:r>
              <a:rPr lang="nl-NL" dirty="0"/>
              <a:t>	ontwikkeling </a:t>
            </a:r>
          </a:p>
          <a:p>
            <a:pPr marL="0" indent="0">
              <a:buNone/>
            </a:pPr>
            <a:r>
              <a:rPr lang="nl-NL" dirty="0"/>
              <a:t>	verbetering </a:t>
            </a:r>
          </a:p>
          <a:p>
            <a:pPr marL="0" indent="0">
              <a:buNone/>
            </a:pPr>
            <a:r>
              <a:rPr lang="nl-NL" dirty="0"/>
              <a:t>	voortuitgang</a:t>
            </a:r>
          </a:p>
          <a:p>
            <a:pPr marL="0" indent="0">
              <a:buNone/>
            </a:pPr>
            <a:endParaRPr lang="nl-NL" dirty="0"/>
          </a:p>
          <a:p>
            <a:pPr marL="0" indent="0">
              <a:buNone/>
            </a:pPr>
            <a:r>
              <a:rPr lang="nl-NL" sz="1800" dirty="0"/>
              <a:t>Zie ook: http://</a:t>
            </a:r>
            <a:r>
              <a:rPr lang="nl-NL" sz="1800" dirty="0" err="1"/>
              <a:t>alumni.uva.nl</a:t>
            </a:r>
            <a:r>
              <a:rPr lang="nl-NL" sz="1800" dirty="0"/>
              <a:t>/shared/</a:t>
            </a:r>
            <a:r>
              <a:rPr lang="nl-NL" sz="1800" dirty="0" err="1"/>
              <a:t>uva</a:t>
            </a:r>
            <a:r>
              <a:rPr lang="nl-NL" sz="1800" dirty="0"/>
              <a:t>/nl/nieuws/persberichten/2018/09/prestatiegedreven-leidinggevende-vergroot-de-kans-op-burn-out-bij-medewerker.html?origin=5q6ZsJ6TRiS7FqcwA0LkjA</a:t>
            </a:r>
          </a:p>
        </p:txBody>
      </p:sp>
    </p:spTree>
    <p:extLst>
      <p:ext uri="{BB962C8B-B14F-4D97-AF65-F5344CB8AC3E}">
        <p14:creationId xmlns:p14="http://schemas.microsoft.com/office/powerpoint/2010/main" val="15100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2000"/>
                                        <p:tgtEl>
                                          <p:spTgt spid="5">
                                            <p:txEl>
                                              <p:pRg st="5" end="5"/>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78B04-5FBD-3A40-9B33-2EA1CD2A502D}"/>
              </a:ext>
            </a:extLst>
          </p:cNvPr>
          <p:cNvSpPr>
            <a:spLocks noGrp="1"/>
          </p:cNvSpPr>
          <p:nvPr>
            <p:ph type="title"/>
          </p:nvPr>
        </p:nvSpPr>
        <p:spPr/>
        <p:txBody>
          <a:bodyPr/>
          <a:lstStyle/>
          <a:p>
            <a:r>
              <a:rPr lang="nl-NL" dirty="0"/>
              <a:t>Verkenning 2:</a:t>
            </a:r>
          </a:p>
        </p:txBody>
      </p:sp>
      <p:sp>
        <p:nvSpPr>
          <p:cNvPr id="3" name="Tijdelijke aanduiding voor inhoud 2">
            <a:extLst>
              <a:ext uri="{FF2B5EF4-FFF2-40B4-BE49-F238E27FC236}">
                <a16:creationId xmlns:a16="http://schemas.microsoft.com/office/drawing/2014/main" id="{F5B4B6D8-8AC1-AC48-BED8-DE672BE23F9B}"/>
              </a:ext>
            </a:extLst>
          </p:cNvPr>
          <p:cNvSpPr>
            <a:spLocks noGrp="1"/>
          </p:cNvSpPr>
          <p:nvPr>
            <p:ph idx="1"/>
          </p:nvPr>
        </p:nvSpPr>
        <p:spPr/>
        <p:txBody>
          <a:bodyPr/>
          <a:lstStyle/>
          <a:p>
            <a:r>
              <a:rPr lang="nl-NL" dirty="0"/>
              <a:t>Herken je de spanning tussen het linker en het rechterrijtje?</a:t>
            </a:r>
          </a:p>
          <a:p>
            <a:endParaRPr lang="nl-NL" dirty="0"/>
          </a:p>
          <a:p>
            <a:r>
              <a:rPr lang="nl-NL" dirty="0"/>
              <a:t>Wat kunnen we er aan doen?</a:t>
            </a:r>
          </a:p>
        </p:txBody>
      </p:sp>
    </p:spTree>
    <p:extLst>
      <p:ext uri="{BB962C8B-B14F-4D97-AF65-F5344CB8AC3E}">
        <p14:creationId xmlns:p14="http://schemas.microsoft.com/office/powerpoint/2010/main" val="64120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4730</TotalTime>
  <Words>1394</Words>
  <Application>Microsoft Macintosh PowerPoint</Application>
  <PresentationFormat>Diavoorstelling (4:3)</PresentationFormat>
  <Paragraphs>263</Paragraphs>
  <Slides>24</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ＭＳ Ｐゴシック</vt:lpstr>
      <vt:lpstr>Arial</vt:lpstr>
      <vt:lpstr>Calibri</vt:lpstr>
      <vt:lpstr>Calibri Light</vt:lpstr>
      <vt:lpstr>Times New Roman</vt:lpstr>
      <vt:lpstr>Kantoorthema</vt:lpstr>
      <vt:lpstr>PowerPoint-presentatie</vt:lpstr>
      <vt:lpstr>Werkbriefje</vt:lpstr>
      <vt:lpstr>PowerPoint-presentatie</vt:lpstr>
      <vt:lpstr>De Fietsprofessor</vt:lpstr>
      <vt:lpstr>Nederlandse kinderen zijn de gelukkigste in de wereld</vt:lpstr>
      <vt:lpstr>Verkenning 1:</vt:lpstr>
      <vt:lpstr>PowerPoint-presentatie</vt:lpstr>
      <vt:lpstr>Sijbom, R.B.L., Lang, J.W.B., &amp; Anseel, F. (2018).  Leaders’ achievement goals predict employee burnout above and beyond employees’ own achievement goals. Journal of Personality </vt:lpstr>
      <vt:lpstr>Verkenning 2:</vt:lpstr>
      <vt:lpstr>PowerPoint-presentatie</vt:lpstr>
      <vt:lpstr> Gespreid Leiderschap </vt:lpstr>
      <vt:lpstr>Verkenning 3: </vt:lpstr>
      <vt:lpstr>Leiderschap en Leercultuur:</vt:lpstr>
      <vt:lpstr>Lichtbakens</vt:lpstr>
      <vt:lpstr>PowerPoint-presentatie</vt:lpstr>
      <vt:lpstr>PowerPoint-presentatie</vt:lpstr>
      <vt:lpstr> Review studie over de opbrengsten van Zelf-Leiderschap</vt:lpstr>
      <vt:lpstr>Verkenning 4:</vt:lpstr>
      <vt:lpstr>Teacher Leadership – Snoek, Hulsbos, &amp; Andersen (2019)</vt:lpstr>
      <vt:lpstr>Dacher Keltner (2016). The power paradox. How we gain and lose influence</vt:lpstr>
      <vt:lpstr>Belemmeringen voor Leven Lang Leren</vt:lpstr>
      <vt:lpstr>Effecten van toets- en examendruk</vt:lpstr>
      <vt:lpstr>PowerPoint-presentatie</vt:lpstr>
      <vt:lpstr>Voor meer informatie</vt:lpstr>
    </vt:vector>
  </TitlesOfParts>
  <Company>Kessels &amp; Smit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Joseph Kessels</dc:creator>
  <cp:lastModifiedBy>Joseph Kessels</cp:lastModifiedBy>
  <cp:revision>115</cp:revision>
  <cp:lastPrinted>2019-11-08T13:13:26Z</cp:lastPrinted>
  <dcterms:created xsi:type="dcterms:W3CDTF">2012-04-24T20:09:13Z</dcterms:created>
  <dcterms:modified xsi:type="dcterms:W3CDTF">2019-11-08T13:13:35Z</dcterms:modified>
</cp:coreProperties>
</file>